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91" r:id="rId3"/>
    <p:sldId id="392" r:id="rId4"/>
    <p:sldId id="396" r:id="rId5"/>
    <p:sldId id="387" r:id="rId6"/>
    <p:sldId id="388" r:id="rId7"/>
    <p:sldId id="389" r:id="rId8"/>
    <p:sldId id="390" r:id="rId9"/>
    <p:sldId id="397" r:id="rId10"/>
    <p:sldId id="395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7FF"/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5" autoAdjust="0"/>
  </p:normalViewPr>
  <p:slideViewPr>
    <p:cSldViewPr>
      <p:cViewPr varScale="1">
        <p:scale>
          <a:sx n="81" d="100"/>
          <a:sy n="81" d="100"/>
        </p:scale>
        <p:origin x="941" y="67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73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3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3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74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Lorsqu'on branche un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enceinte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directement sur un baladeur, on n'entend presque rien.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baladeur produit un signal sonore beaucoup trop faible pour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 réveiller ”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les haut-parleurs. Le signal sonore issu d'un baladeur est très insuffisant. 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son nom l'indique, le rôle de cet appareil est d'amplifier le signal sonore du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baladeur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afin de lui donner voix dans les haut-parleurs.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Diffusion électroacoustique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signal sonore transite à partir du baladeur sous la forme d'un signal électrique.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il arrive au haut-parleur, ses variations agitent un électroaimant.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Celui-ci fait alors osciller la membrane du haut-parleur qui, à son tour, fait vibrer l'air.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oreille perçoit ces infimes vibrations sous la forme d'un son. 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le haut-parleur est puissant, plus l'électroaimant est lourd, plus la quantité d'électricité nécessaire pour le faire osciller est élevée. 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L'amplificateur audio utilise une autre source électrique pour gonfler le signal en le déformant aussi peu que possible. 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94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CD006-B77A-4AF0-8278-594AC401C42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82C32E-927A-44E9-B64B-87E47D20D9C0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9DB6-C106-42CE-AA01-7361BEA5EDDB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DD76DA-2781-4F21-A4F9-DD0D5B1E0C17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86C2FB-CB9A-4C67-A2E8-1EB50A5223FC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6CC8FB-55BC-4369-926E-F61B9A3AE6A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63C3A-7040-4248-A540-31BA5777CAFE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57DBAA-E76D-4A5F-B4E4-A7F5EFA5B6F8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4E46-E569-492F-A40A-C82D9C3E24F4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E145-2FC6-47FB-A7D0-5C06D067D75D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E7EC-4E6E-4278-A37A-D02E8BF31364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528-8065-495B-8634-320A5849DFD1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67051452-824C-4F4D-961A-D53CE0D8D41C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ABCFB92-22AF-4816-B108-241114BC42C5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Encodeur</a:t>
            </a: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</a:t>
            </a:r>
            <a:r>
              <a:rPr lang="fr-FR" sz="2400" i="1" dirty="0" err="1" smtClean="0">
                <a:solidFill>
                  <a:schemeClr val="accent2"/>
                </a:solidFill>
              </a:rPr>
              <a:t>Citybox</a:t>
            </a:r>
            <a:r>
              <a:rPr lang="fr-FR" sz="2400" i="1" dirty="0" smtClean="0">
                <a:solidFill>
                  <a:schemeClr val="accent2"/>
                </a:solidFill>
              </a:rPr>
              <a:t> Sonorisation</a:t>
            </a:r>
          </a:p>
          <a:p>
            <a:endParaRPr lang="fr-F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Paramètres réseaux</a:t>
            </a:r>
          </a:p>
          <a:p>
            <a:pPr fontAlgn="base"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Source 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Mode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encodage</a:t>
            </a:r>
          </a:p>
          <a:p>
            <a:pPr fontAlgn="base"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Amplification</a:t>
            </a:r>
            <a:endParaRPr lang="fr-FR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7 février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7 février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 - SONORISATION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NOTION RESEAU IP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droits administrateur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Plan d’adressage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VPN </a:t>
            </a:r>
            <a:r>
              <a:rPr lang="fr-FR" sz="1600" dirty="0" err="1" smtClean="0"/>
              <a:t>Realm</a:t>
            </a:r>
            <a:r>
              <a:rPr lang="fr-FR" sz="1600" dirty="0" smtClean="0"/>
              <a:t> </a:t>
            </a:r>
            <a:r>
              <a:rPr lang="fr-FR" sz="1600" dirty="0" err="1" smtClean="0"/>
              <a:t>ETDE_Realm</a:t>
            </a:r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équipements à installer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0285"/>
              </p:ext>
            </p:extLst>
          </p:nvPr>
        </p:nvGraphicFramePr>
        <p:xfrm>
          <a:off x="647700" y="1214438"/>
          <a:ext cx="8244780" cy="183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956"/>
                <a:gridCol w="1648956"/>
                <a:gridCol w="1648956"/>
                <a:gridCol w="1648956"/>
                <a:gridCol w="1648956"/>
              </a:tblGrid>
              <a:tr h="84641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Ouvrage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Type</a:t>
                      </a:r>
                      <a:r>
                        <a:rPr lang="fr-FR" sz="1200" baseline="0" dirty="0" smtClean="0"/>
                        <a:t> d’équipement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Adresse MAC HP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Adresse IP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Paramétrages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spécifique (volume,…)</a:t>
                      </a:r>
                      <a:endParaRPr lang="fr-FR" sz="1200" dirty="0"/>
                    </a:p>
                  </a:txBody>
                  <a:tcPr/>
                </a:tc>
              </a:tr>
              <a:tr h="4932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Mairie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Encodeur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00:08:E1:02:F5:9C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172.20.6.130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RTP</a:t>
                      </a:r>
                    </a:p>
                    <a:p>
                      <a:r>
                        <a:rPr lang="fr-FR" sz="1200" dirty="0" smtClean="0"/>
                        <a:t>Amplification +3dB</a:t>
                      </a:r>
                      <a:endParaRPr lang="fr-FR" sz="1200" dirty="0"/>
                    </a:p>
                  </a:txBody>
                  <a:tcPr/>
                </a:tc>
              </a:tr>
              <a:tr h="4932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…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45091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Configuration locale sur l’équipement</a:t>
            </a:r>
          </a:p>
          <a:p>
            <a:r>
              <a:rPr lang="fr-FR" dirty="0" smtClean="0"/>
              <a:t>2. Marquage physique obligatoire	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11560" y="32849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 smtClean="0">
                <a:solidFill>
                  <a:prstClr val="black"/>
                </a:solidFill>
              </a:rPr>
              <a:t>Plan d’adressage IP sur chaque armoire distinct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Encodeur - home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 descr="encodeur1.png"/>
          <p:cNvPicPr>
            <a:picLocks noChangeAspect="1"/>
          </p:cNvPicPr>
          <p:nvPr/>
        </p:nvPicPr>
        <p:blipFill>
          <a:blip r:embed="rId3" cstate="print"/>
          <a:srcRect t="5971" r="35118" b="46258"/>
          <a:stretch>
            <a:fillRect/>
          </a:stretch>
        </p:blipFill>
        <p:spPr>
          <a:xfrm>
            <a:off x="467544" y="1124744"/>
            <a:ext cx="4920547" cy="2880320"/>
          </a:xfrm>
          <a:prstGeom prst="rect">
            <a:avLst/>
          </a:prstGeom>
        </p:spPr>
      </p:pic>
      <p:sp>
        <p:nvSpPr>
          <p:cNvPr id="9" name="Espace réservé du contenu 10"/>
          <p:cNvSpPr txBox="1">
            <a:spLocks/>
          </p:cNvSpPr>
          <p:nvPr/>
        </p:nvSpPr>
        <p:spPr bwMode="gray">
          <a:xfrm>
            <a:off x="5652120" y="1052736"/>
            <a:ext cx="3096344" cy="345638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4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Pour se connecter à l’équipement la première fois utiliser :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- le </a:t>
            </a:r>
            <a:r>
              <a:rPr lang="fr-FR" sz="1400" dirty="0" err="1" smtClean="0"/>
              <a:t>SonicIP</a:t>
            </a:r>
            <a:r>
              <a:rPr lang="fr-FR" sz="1400" dirty="0" smtClean="0"/>
              <a:t> : noter l’adresse IP énoncé à l’oral (utiliser des écouteurs)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- le </a:t>
            </a:r>
            <a:r>
              <a:rPr lang="fr-FR" sz="1400" dirty="0" err="1" smtClean="0"/>
              <a:t>Discovery</a:t>
            </a:r>
            <a:r>
              <a:rPr lang="fr-FR" sz="1400" dirty="0" smtClean="0"/>
              <a:t> </a:t>
            </a:r>
            <a:r>
              <a:rPr lang="fr-FR" sz="1400" dirty="0" err="1" smtClean="0"/>
              <a:t>Tool</a:t>
            </a:r>
            <a:r>
              <a:rPr lang="fr-FR" sz="1400" dirty="0" smtClean="0"/>
              <a:t> : lancer une recherche d’</a:t>
            </a:r>
            <a:r>
              <a:rPr lang="fr-FR" sz="1400" dirty="0" err="1" smtClean="0"/>
              <a:t>equipement</a:t>
            </a:r>
            <a:r>
              <a:rPr lang="fr-FR" sz="1400" dirty="0" smtClean="0"/>
              <a:t> Barix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fr-FR" sz="14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fr-FR" sz="1400" dirty="0" smtClean="0"/>
              <a:t>A paramétrer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Paramètres réseaux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Source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Mode encodage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Amplification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Encodeur - Paramètres réseaux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9" name="Image 8" descr="encodeur2.png"/>
          <p:cNvPicPr>
            <a:picLocks noChangeAspect="1"/>
          </p:cNvPicPr>
          <p:nvPr/>
        </p:nvPicPr>
        <p:blipFill>
          <a:blip r:embed="rId3" cstate="print"/>
          <a:srcRect t="5901" r="51670" b="59450"/>
          <a:stretch>
            <a:fillRect/>
          </a:stretch>
        </p:blipFill>
        <p:spPr>
          <a:xfrm>
            <a:off x="107504" y="1196752"/>
            <a:ext cx="4800693" cy="2736304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4644008" y="2348880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644008" y="2564904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644008" y="2780928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563888" y="2132856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7"/>
          <p:cNvSpPr txBox="1"/>
          <p:nvPr/>
        </p:nvSpPr>
        <p:spPr>
          <a:xfrm>
            <a:off x="5543600" y="1268760"/>
            <a:ext cx="3600400" cy="29625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itchFamily="34" charset="0"/>
              <a:buChar char="•"/>
            </a:pPr>
            <a:r>
              <a:rPr lang="fr-FR" sz="1400" dirty="0" smtClean="0"/>
              <a:t> A configurer</a:t>
            </a:r>
          </a:p>
          <a:p>
            <a:pPr lvl="1" fontAlgn="base"/>
            <a:r>
              <a:rPr lang="fr-FR" sz="1400" dirty="0" smtClean="0"/>
              <a:t>- Désactiver le « </a:t>
            </a:r>
            <a:r>
              <a:rPr lang="fr-FR" sz="1400" dirty="0" err="1" smtClean="0"/>
              <a:t>SonicIP</a:t>
            </a:r>
            <a:r>
              <a:rPr lang="fr-FR" sz="1400" dirty="0" smtClean="0"/>
              <a:t> »</a:t>
            </a:r>
          </a:p>
          <a:p>
            <a:pPr lvl="1" fontAlgn="base"/>
            <a:r>
              <a:rPr lang="fr-FR" sz="1400" dirty="0" smtClean="0"/>
              <a:t>- Renseigner les champs IP </a:t>
            </a:r>
            <a:r>
              <a:rPr lang="fr-FR" sz="1400" dirty="0" err="1" smtClean="0"/>
              <a:t>Adress</a:t>
            </a:r>
            <a:r>
              <a:rPr lang="fr-FR" sz="1400" dirty="0" smtClean="0"/>
              <a:t>, </a:t>
            </a:r>
            <a:r>
              <a:rPr lang="fr-FR" sz="1400" dirty="0" err="1" smtClean="0"/>
              <a:t>Netmask</a:t>
            </a:r>
            <a:r>
              <a:rPr lang="fr-FR" sz="1400" dirty="0" smtClean="0"/>
              <a:t> et Gateway IP </a:t>
            </a:r>
            <a:r>
              <a:rPr lang="fr-FR" sz="1400" dirty="0" err="1" smtClean="0"/>
              <a:t>Adress</a:t>
            </a:r>
            <a:r>
              <a:rPr lang="fr-FR" sz="1400" dirty="0" smtClean="0"/>
              <a:t> suivant le plan d’adressage fourni par le modem utilisé.</a:t>
            </a:r>
          </a:p>
          <a:p>
            <a:pPr fontAlgn="base"/>
            <a:endParaRPr lang="fr-FR" sz="1400" dirty="0" smtClean="0"/>
          </a:p>
          <a:p>
            <a:pPr fontAlgn="base">
              <a:buFont typeface="Arial" pitchFamily="34" charset="0"/>
              <a:buChar char="•"/>
            </a:pPr>
            <a:r>
              <a:rPr lang="fr-FR" sz="1400" dirty="0" smtClean="0"/>
              <a:t> Fonction reset disponible</a:t>
            </a:r>
          </a:p>
          <a:p>
            <a:pPr fontAlgn="base"/>
            <a:endParaRPr lang="fr-FR" sz="1400" dirty="0" smtClean="0"/>
          </a:p>
          <a:p>
            <a:pPr fontAlgn="base">
              <a:buFont typeface="Arial" pitchFamily="34" charset="0"/>
              <a:buChar char="•"/>
            </a:pPr>
            <a:r>
              <a:rPr lang="fr-FR" sz="1400" dirty="0" smtClean="0"/>
              <a:t> Conseil : Garder une trace de l’adresse IP de l’équipement (étiquette)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1097892"/>
            <a:ext cx="720080" cy="2880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9512" y="1988840"/>
            <a:ext cx="1296144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Encodeur - Source 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contenu 10"/>
          <p:cNvSpPr txBox="1">
            <a:spLocks noGrp="1"/>
          </p:cNvSpPr>
          <p:nvPr>
            <p:ph idx="1"/>
          </p:nvPr>
        </p:nvSpPr>
        <p:spPr bwMode="gray">
          <a:xfrm>
            <a:off x="5630307" y="1163016"/>
            <a:ext cx="3427385" cy="309634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A configurer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/>
              <a:t>Multicast : RTP </a:t>
            </a:r>
            <a:r>
              <a:rPr lang="fr-FR" sz="1600" dirty="0" smtClean="0"/>
              <a:t>224.1.1.1 </a:t>
            </a:r>
            <a:r>
              <a:rPr lang="fr-FR" sz="1600" dirty="0" smtClean="0"/>
              <a:t>4000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/>
              <a:t>Unicast : RTP 172.20.7.193 4000</a:t>
            </a:r>
          </a:p>
          <a:p>
            <a:pPr fontAlgn="base">
              <a:spcAft>
                <a:spcPts val="0"/>
              </a:spcAft>
              <a:defRPr/>
            </a:pPr>
            <a:r>
              <a:rPr lang="fr-FR" sz="1600" dirty="0"/>
              <a:t>Broadcast : RTP </a:t>
            </a:r>
            <a:r>
              <a:rPr lang="fr-FR" sz="1600" dirty="0" smtClean="0"/>
              <a:t>0.0.0.0 </a:t>
            </a:r>
            <a:r>
              <a:rPr lang="fr-FR" sz="1600" dirty="0"/>
              <a:t>4000</a:t>
            </a:r>
            <a:endParaRPr lang="fr-FR" sz="1600" dirty="0" smtClean="0"/>
          </a:p>
          <a:p>
            <a:pPr fontAlgn="base">
              <a:spcAft>
                <a:spcPts val="0"/>
              </a:spcAft>
              <a:defRPr/>
            </a:pPr>
            <a:r>
              <a:rPr lang="fr-FR" sz="1600" dirty="0"/>
              <a:t>Multi-unicast : </a:t>
            </a:r>
            <a:r>
              <a:rPr lang="fr-FR" sz="1600" dirty="0" smtClean="0"/>
              <a:t>BRTP </a:t>
            </a:r>
            <a:r>
              <a:rPr lang="fr-FR" sz="1600" dirty="0"/>
              <a:t>0.0.0.0 4000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/>
          </a:p>
        </p:txBody>
      </p:sp>
      <p:pic>
        <p:nvPicPr>
          <p:cNvPr id="8" name="Image 7" descr="encodeur6.png"/>
          <p:cNvPicPr>
            <a:picLocks noChangeAspect="1"/>
          </p:cNvPicPr>
          <p:nvPr/>
        </p:nvPicPr>
        <p:blipFill>
          <a:blip r:embed="rId3" cstate="print"/>
          <a:srcRect t="5901" r="44157" b="32150"/>
          <a:stretch>
            <a:fillRect/>
          </a:stretch>
        </p:blipFill>
        <p:spPr>
          <a:xfrm>
            <a:off x="467544" y="908720"/>
            <a:ext cx="4817095" cy="424847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4860032" y="4437112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9552" y="2060847"/>
            <a:ext cx="1224136" cy="2160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608" y="841570"/>
            <a:ext cx="720080" cy="2880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Encodeur - Mode d’encodage/ Amplification  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contenu 10"/>
          <p:cNvSpPr txBox="1">
            <a:spLocks noGrp="1"/>
          </p:cNvSpPr>
          <p:nvPr>
            <p:ph idx="1"/>
          </p:nvPr>
        </p:nvSpPr>
        <p:spPr bwMode="gray">
          <a:xfrm>
            <a:off x="5364088" y="1052736"/>
            <a:ext cx="3384376" cy="446449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Audio Format : G.711 </a:t>
            </a:r>
            <a:r>
              <a:rPr lang="fr-FR" sz="1600" dirty="0" err="1" smtClean="0"/>
              <a:t>aLaw</a:t>
            </a:r>
            <a:r>
              <a:rPr lang="fr-FR" sz="1600" dirty="0" smtClean="0"/>
              <a:t>/8kHz mono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A/D amplifier gain : en fonction de la source à amplifier (se référer aux règles de sonorisation)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Table de mixage : + 0dB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err="1" smtClean="0"/>
              <a:t>Ipad</a:t>
            </a:r>
            <a:r>
              <a:rPr lang="fr-FR" sz="1600" dirty="0" smtClean="0"/>
              <a:t> : +6dB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Micro HF sans table de mixage : +19dB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dirty="0" smtClean="0"/>
              <a:t>Ajuster le volume avec la source</a:t>
            </a:r>
            <a:endParaRPr lang="fr-FR" sz="1600" dirty="0"/>
          </a:p>
        </p:txBody>
      </p:sp>
      <p:pic>
        <p:nvPicPr>
          <p:cNvPr id="8" name="Image 7" descr="encodeur5.png"/>
          <p:cNvPicPr>
            <a:picLocks noChangeAspect="1"/>
          </p:cNvPicPr>
          <p:nvPr/>
        </p:nvPicPr>
        <p:blipFill>
          <a:blip r:embed="rId3" cstate="print"/>
          <a:srcRect t="5250" r="50835" b="64700"/>
          <a:stretch>
            <a:fillRect/>
          </a:stretch>
        </p:blipFill>
        <p:spPr>
          <a:xfrm>
            <a:off x="467544" y="1916832"/>
            <a:ext cx="4241031" cy="206084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4644008" y="299695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491880" y="335699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Éclair 10"/>
          <p:cNvSpPr/>
          <p:nvPr/>
        </p:nvSpPr>
        <p:spPr>
          <a:xfrm flipH="1">
            <a:off x="1619672" y="3284984"/>
            <a:ext cx="216024" cy="36004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4860032" y="5949280"/>
            <a:ext cx="4283968" cy="487506"/>
            <a:chOff x="4860032" y="5949280"/>
            <a:chExt cx="4283968" cy="487506"/>
          </a:xfrm>
        </p:grpSpPr>
        <p:sp>
          <p:nvSpPr>
            <p:cNvPr id="13" name="Éclair 12"/>
            <p:cNvSpPr/>
            <p:nvPr/>
          </p:nvSpPr>
          <p:spPr>
            <a:xfrm flipH="1">
              <a:off x="4860032" y="5949280"/>
              <a:ext cx="216024" cy="36004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220072" y="6021288"/>
              <a:ext cx="3923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Paramètres à reconfigurer selon environnement après la pause des équipements</a:t>
              </a:r>
              <a:endParaRPr lang="fr-FR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Diffuser à partir de VLC sans encodeur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373216"/>
            <a:ext cx="8424936" cy="720080"/>
          </a:xfrm>
        </p:spPr>
        <p:txBody>
          <a:bodyPr/>
          <a:lstStyle/>
          <a:p>
            <a:r>
              <a:rPr lang="fr-FR" dirty="0"/>
              <a:t>:</a:t>
            </a:r>
            <a:r>
              <a:rPr lang="fr-FR" dirty="0" err="1"/>
              <a:t>sout</a:t>
            </a:r>
            <a:r>
              <a:rPr lang="fr-FR" dirty="0"/>
              <a:t>=#transcode{</a:t>
            </a:r>
            <a:r>
              <a:rPr lang="fr-FR" dirty="0" err="1"/>
              <a:t>acodec</a:t>
            </a:r>
            <a:r>
              <a:rPr lang="fr-FR" dirty="0"/>
              <a:t>=mp3,ab=192,channels=2,samplerate=44100}:</a:t>
            </a:r>
            <a:r>
              <a:rPr lang="fr-FR" dirty="0" err="1"/>
              <a:t>rtp</a:t>
            </a:r>
            <a:r>
              <a:rPr lang="fr-FR" dirty="0"/>
              <a:t>{dst=224.0.0.1,port=4444}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7143" t="9597" r="12000" b="32818"/>
          <a:stretch/>
        </p:blipFill>
        <p:spPr>
          <a:xfrm>
            <a:off x="323528" y="1641415"/>
            <a:ext cx="4840660" cy="3496032"/>
          </a:xfrm>
          <a:prstGeom prst="rect">
            <a:avLst/>
          </a:prstGeom>
        </p:spPr>
      </p:pic>
      <p:sp>
        <p:nvSpPr>
          <p:cNvPr id="9" name="Espace réservé du contenu 10"/>
          <p:cNvSpPr txBox="1">
            <a:spLocks/>
          </p:cNvSpPr>
          <p:nvPr/>
        </p:nvSpPr>
        <p:spPr bwMode="gray">
          <a:xfrm>
            <a:off x="5364088" y="1052736"/>
            <a:ext cx="3384376" cy="389836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2050"/>
              </a:spcAft>
              <a:buFont typeface="Arial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itchFamily="34" charset="0"/>
              <a:buChar char="&gt;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79500" indent="-1841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Tahoma" pitchFamily="34" charset="0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795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AutoNum type="arabicPeriod"/>
              <a:defRPr/>
            </a:pPr>
            <a:r>
              <a:rPr lang="fr-FR" sz="1600" dirty="0" smtClean="0"/>
              <a:t>Cliquer à partir de la touche droite de la souris sur le morceau ou le dossier de musique à streamer</a:t>
            </a:r>
          </a:p>
          <a:p>
            <a:pPr marL="342900" indent="-342900" fontAlgn="base">
              <a:buAutoNum type="arabicPeriod"/>
              <a:defRPr/>
            </a:pPr>
            <a:r>
              <a:rPr lang="fr-FR" sz="1600" dirty="0" smtClean="0"/>
              <a:t>Choisir « Diffuser »</a:t>
            </a:r>
          </a:p>
          <a:p>
            <a:pPr marL="342900" indent="-342900" fontAlgn="base">
              <a:buAutoNum type="arabicPeriod"/>
              <a:defRPr/>
            </a:pPr>
            <a:r>
              <a:rPr lang="fr-FR" sz="1600" dirty="0" smtClean="0"/>
              <a:t>Cliquer sur « Option »</a:t>
            </a:r>
          </a:p>
          <a:p>
            <a:pPr marL="342900" indent="-342900" fontAlgn="base">
              <a:buAutoNum type="arabicPeriod"/>
              <a:defRPr/>
            </a:pPr>
            <a:r>
              <a:rPr lang="fr-FR" sz="1600" dirty="0" smtClean="0"/>
              <a:t>Coller la commande ci-dessous</a:t>
            </a:r>
          </a:p>
          <a:p>
            <a:pPr marL="342900" indent="-342900" fontAlgn="base">
              <a:buAutoNum type="arabicPeriod"/>
              <a:defRPr/>
            </a:pPr>
            <a:r>
              <a:rPr lang="fr-FR" sz="1600" dirty="0" smtClean="0"/>
              <a:t>Appuyer sur « Diffuser »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323528" y="8771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Condition : être sur le même réseau que les HP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726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A quoi sert l’encodeur? 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 Numériser et diffuser un flux audio.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Où peut-on connecter l’encodeur?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Sur une Citybox ou sur le Citybox Controller.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Quelles sont les étapes de configuration de l’encodeur? 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Paramètres réseaux, source, mode d’encodage.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A quoi sert l’amplification?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	</a:t>
            </a:r>
            <a:r>
              <a:rPr lang="fr-FR" sz="1400" dirty="0">
                <a:solidFill>
                  <a:schemeClr val="accent1"/>
                </a:solidFill>
              </a:rPr>
              <a:t>A</a:t>
            </a:r>
            <a:r>
              <a:rPr lang="fr-FR" sz="1400" dirty="0" smtClean="0">
                <a:solidFill>
                  <a:schemeClr val="accent1"/>
                </a:solidFill>
              </a:rPr>
              <a:t>mplifier </a:t>
            </a:r>
            <a:r>
              <a:rPr lang="fr-FR" sz="1400" dirty="0">
                <a:solidFill>
                  <a:schemeClr val="accent1"/>
                </a:solidFill>
              </a:rPr>
              <a:t>le signal sonore </a:t>
            </a:r>
            <a:r>
              <a:rPr lang="fr-FR" sz="1400" dirty="0" smtClean="0">
                <a:solidFill>
                  <a:schemeClr val="accent1"/>
                </a:solidFill>
              </a:rPr>
              <a:t>de la source pour augmenter la puissance des HP</a:t>
            </a:r>
            <a:endParaRPr lang="fr-FR" sz="1400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1CD-64DC-43FA-9243-6D8CA7A46802}" type="datetime2">
              <a:rPr lang="fr-FR" smtClean="0"/>
              <a:pPr/>
              <a:t>mardi 7 février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Affichage à l'écran (4:3)</PresentationFormat>
  <Paragraphs>141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Informations équipements à installer</vt:lpstr>
      <vt:lpstr>Encodeur - home</vt:lpstr>
      <vt:lpstr>Encodeur - Paramètres réseaux</vt:lpstr>
      <vt:lpstr>Encodeur - Source </vt:lpstr>
      <vt:lpstr>Encodeur - Mode d’encodage/ Amplification  </vt:lpstr>
      <vt:lpstr>Diffuser à partir de VLC sans encodeur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Richard ANCELIN</cp:lastModifiedBy>
  <cp:revision>730</cp:revision>
  <dcterms:created xsi:type="dcterms:W3CDTF">2012-06-19T08:22:40Z</dcterms:created>
  <dcterms:modified xsi:type="dcterms:W3CDTF">2017-02-07T12:50:20Z</dcterms:modified>
</cp:coreProperties>
</file>