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18"/>
  </p:notesMasterIdLst>
  <p:sldIdLst>
    <p:sldId id="314" r:id="rId3"/>
    <p:sldId id="315" r:id="rId4"/>
    <p:sldId id="327" r:id="rId5"/>
    <p:sldId id="318" r:id="rId6"/>
    <p:sldId id="316" r:id="rId7"/>
    <p:sldId id="308" r:id="rId8"/>
    <p:sldId id="319" r:id="rId9"/>
    <p:sldId id="321" r:id="rId10"/>
    <p:sldId id="320" r:id="rId11"/>
    <p:sldId id="322" r:id="rId12"/>
    <p:sldId id="324" r:id="rId13"/>
    <p:sldId id="323" r:id="rId14"/>
    <p:sldId id="325" r:id="rId15"/>
    <p:sldId id="326" r:id="rId16"/>
    <p:sldId id="311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9"/>
    <a:srgbClr val="D9D9D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3839" autoAdjust="0"/>
  </p:normalViewPr>
  <p:slideViewPr>
    <p:cSldViewPr>
      <p:cViewPr varScale="1">
        <p:scale>
          <a:sx n="88" d="100"/>
          <a:sy n="88" d="100"/>
        </p:scale>
        <p:origin x="1248" y="82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53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943EEA-4286-418F-865F-7302BA9403DD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FDA15A9-CCD3-4EC5-9FCA-F968D54CF00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81E574-59E7-47E0-BA0B-4E22F5D03E7D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FFFC9FB-9D2D-4450-BE2E-0B20A0B35B5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AE6539-84F1-4593-9F5D-C1FC24831377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4BB629-8D22-49D2-B22C-EC06C41EDD84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01BB-4234-4362-98EE-F4CD2406CCB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C7C4A23-6B62-405B-97BF-0CE9C76CEF6C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2D9-380B-4AA8-8B8C-EB86782CF24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0038-0ADD-4185-9FBC-5C250B3AC43B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45BE-B6D0-4F04-BD0F-77519381AF4E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8932-5456-4075-A076-45A7B0000FD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3EDC5790-A4BA-4102-8158-4E5B71CF687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FFD4F78F-D38F-4548-817C-76EA6DDE016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emerid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Supervision Visualisation des données CCS</a:t>
            </a:r>
          </a:p>
          <a:p>
            <a:r>
              <a:rPr lang="fr-FR" sz="2400" i="1" dirty="0" smtClean="0">
                <a:solidFill>
                  <a:schemeClr val="accent5"/>
                </a:solidFill>
              </a:rPr>
              <a:t>Formation Citybox Télégestion</a:t>
            </a:r>
            <a:endParaRPr lang="fr-FR" sz="2400" i="1" dirty="0">
              <a:solidFill>
                <a:schemeClr val="accent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Citybox Controller – Calendrier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07" r="20497"/>
          <a:stretch>
            <a:fillRect/>
          </a:stretch>
        </p:blipFill>
        <p:spPr bwMode="auto">
          <a:xfrm>
            <a:off x="395536" y="1124744"/>
            <a:ext cx="42275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3429000"/>
            <a:ext cx="4104456" cy="432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788024" y="34290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Téléchargement du calendrier basé sur Sunset/</a:t>
            </a:r>
            <a:r>
              <a:rPr lang="fr-FR" dirty="0" err="1" smtClean="0"/>
              <a:t>Sunrise</a:t>
            </a:r>
            <a:r>
              <a:rPr lang="fr-FR" dirty="0" smtClean="0"/>
              <a:t> calculé à la position déclarée du CC </a:t>
            </a:r>
            <a:br>
              <a:rPr lang="fr-FR" dirty="0" smtClean="0"/>
            </a:br>
            <a:r>
              <a:rPr lang="fr-FR" dirty="0" smtClean="0"/>
              <a:t>(mêmes résultats que sur </a:t>
            </a:r>
            <a:r>
              <a:rPr lang="fr-FR" dirty="0" smtClean="0">
                <a:hlinkClick r:id="rId3"/>
              </a:rPr>
              <a:t>www.ephemeride.com</a:t>
            </a:r>
            <a:r>
              <a:rPr lang="fr-FR" dirty="0" smtClean="0"/>
              <a:t> )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Citybox Controller – Autres informations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323528" y="1052736"/>
            <a:ext cx="4464496" cy="5184576"/>
            <a:chOff x="251520" y="1124744"/>
            <a:chExt cx="4248472" cy="50405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907" r="20497"/>
            <a:stretch>
              <a:fillRect/>
            </a:stretch>
          </p:blipFill>
          <p:spPr bwMode="auto">
            <a:xfrm>
              <a:off x="251520" y="1124744"/>
              <a:ext cx="4227566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95536" y="3789040"/>
              <a:ext cx="4104456" cy="144016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963439" y="1628800"/>
            <a:ext cx="4147931" cy="3528392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Identification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adresses MAC du Citybox Controller déclarées dans SLV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Citybox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Number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nombre de Citybox déclarées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2247900" algn="l"/>
              </a:tabLst>
            </a:pP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Counter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Number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nombre de compteurs / centrales de mesure associés au Citybox Controller et déclarés dans Streetlight.Vision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Ouput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b="1" i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x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Calendar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nom du calendrier utilisé sur la sortie correspondante du Citybox Controller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Default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Calendar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calendrier défini pour toutes les sorties non déclarées de Citybox. Une Citybox « </a:t>
            </a:r>
            <a:r>
              <a:rPr lang="fr-FR" sz="900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undeclared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» aura ce calendrier sur ses 3 sorties, tandis qu’une Citybox dont seule la sortie 1 est déclarée appliquera le calendrier sur ses 2 autres sorties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Citybox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Lost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: nombre de Citybox qui ne sont plus vues depuis un certains temps (la durée dépend du profil de gestion)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PLC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Devices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Seen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: nombre d’équipements présents et détectés dans le réseau CPL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Undeclared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PLC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: nombre d’équipements présents sur le réseau CPL et non configurés dans SLV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Warnings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&amp; Failures &amp; Driver </a:t>
            </a:r>
            <a:r>
              <a:rPr lang="fr-FR" sz="900" b="1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errors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&amp; Controller input failures 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dénombre le nombre d’alarmes de chaque type  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Citybox </a:t>
            </a:r>
            <a:r>
              <a:rPr lang="fr-FR" sz="900" b="1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failure</a:t>
            </a:r>
            <a:r>
              <a:rPr lang="fr-FR" sz="9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représente le nombre de Citybox ayant un défaut de fonctionnement interne nécessitant un redémarrage ou un remplacement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Citybox Controller - Point lumineux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907" r="20497"/>
          <a:stretch>
            <a:fillRect/>
          </a:stretch>
        </p:blipFill>
        <p:spPr bwMode="auto">
          <a:xfrm>
            <a:off x="395536" y="1124744"/>
            <a:ext cx="42275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395536" y="5229200"/>
            <a:ext cx="4104456" cy="8640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788024" y="2564904"/>
            <a:ext cx="4176464" cy="1225868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tabLst>
                <a:tab pos="863600" algn="l"/>
              </a:tabLst>
            </a:pPr>
            <a:r>
              <a:rPr lang="fr-FR" sz="11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 onglets « masqués » sur lesquels cliquer permet de consulter 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FontTx/>
              <a:buChar char="-"/>
              <a:tabLst>
                <a:tab pos="863600" algn="l"/>
              </a:tabLst>
            </a:pPr>
            <a:r>
              <a:rPr lang="fr-FR" sz="11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le numéro de la sortie déclarée,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FontTx/>
              <a:buChar char="-"/>
              <a:tabLst>
                <a:tab pos="863600" algn="l"/>
              </a:tabLst>
            </a:pPr>
            <a:r>
              <a:rPr lang="fr-FR" sz="11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son calendrier d’allumage,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FontTx/>
              <a:buChar char="-"/>
              <a:tabLst>
                <a:tab pos="863600" algn="l"/>
              </a:tabLst>
            </a:pPr>
            <a:r>
              <a:rPr lang="fr-FR" sz="11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le type de lampe,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E4003A"/>
              </a:buClr>
              <a:buFontTx/>
              <a:buChar char="-"/>
              <a:tabLst>
                <a:tab pos="863600" algn="l"/>
              </a:tabLst>
            </a:pPr>
            <a:r>
              <a:rPr lang="fr-FR" sz="11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la liste des défauts pannes/alertes identifiés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Streetlight.Vision et PackWeb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Ces 2 sous-menus sont identiques : ils ont pour objectif l’affichage des logs d’erreurs lorsqu’il y a un problème de dialogue entre le CCS et l’un des deux web services (cf. respectivement 3.1.3 et 3.2.1 pour le paramétrage de ces flux de dialogue)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745" name="Imag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12976"/>
            <a:ext cx="2152650" cy="9906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3D3935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009775" cy="10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Stack</a:t>
            </a:r>
            <a:r>
              <a:rPr lang="fr-FR" dirty="0" smtClean="0"/>
              <a:t> traces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 b="65976"/>
          <a:stretch>
            <a:fillRect/>
          </a:stretch>
        </p:blipFill>
        <p:spPr bwMode="auto">
          <a:xfrm>
            <a:off x="611560" y="980728"/>
            <a:ext cx="632012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83568" y="3356992"/>
            <a:ext cx="7560840" cy="228147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88925" algn="l"/>
              </a:tabLst>
            </a:pPr>
            <a:r>
              <a:rPr lang="fr-FR" sz="16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La </a:t>
            </a:r>
            <a:r>
              <a:rPr lang="fr-FR" sz="1600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stack</a:t>
            </a:r>
            <a:r>
              <a:rPr lang="fr-FR" sz="16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trace est l’ensemble des logs de fonctionnement du CCS, listés par fonction.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88925" algn="l"/>
              </a:tabLst>
            </a:pPr>
            <a:r>
              <a:rPr lang="fr-FR" sz="16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Ils permettent aux interlocuteurs techniques de se repérer dans les phases d’utilisation de chaque fonction, et de repérer les éventuels dysfonctionnements et/ou blocages intempestifs, ainsi que de comprendre et situer les causes de déclenchement de messages d’erreurs de l’interface.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88925" algn="l"/>
              </a:tabLst>
            </a:pPr>
            <a:r>
              <a:rPr lang="fr-FR" sz="16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Ils seront à transmettre systématiquement au support technique. Pour cela, aller tout à droite de la page, et cliquer sur « </a:t>
            </a:r>
            <a:r>
              <a:rPr lang="fr-FR" sz="1600" dirty="0" err="1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Download</a:t>
            </a:r>
            <a:r>
              <a:rPr lang="fr-FR" sz="1600" dirty="0" smtClean="0">
                <a:solidFill>
                  <a:srgbClr val="3D3935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».</a:t>
            </a:r>
            <a:endParaRPr lang="fr-F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Quel est le nombre d’équipements CPL qui est détecté via le CCS pour le Controller XXX?</a:t>
            </a:r>
          </a:p>
          <a:p>
            <a:endParaRPr lang="fr-FR" dirty="0" smtClean="0"/>
          </a:p>
          <a:p>
            <a:r>
              <a:rPr lang="fr-FR" dirty="0" smtClean="0"/>
              <a:t>A quand remonte la dernière activité du Controller XXX?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 faire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CCS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CCS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24400" cy="5238296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 Savoir naviguer dans les différents menus </a:t>
            </a:r>
            <a:r>
              <a:rPr lang="fr-FR" dirty="0" err="1" smtClean="0"/>
              <a:t>Status</a:t>
            </a:r>
            <a:r>
              <a:rPr lang="fr-FR" dirty="0" smtClean="0"/>
              <a:t> du CCS</a:t>
            </a:r>
          </a:p>
          <a:p>
            <a:pPr>
              <a:buFontTx/>
              <a:buChar char="-"/>
            </a:pPr>
            <a:r>
              <a:rPr lang="fr-FR" dirty="0" smtClean="0"/>
              <a:t> Comprendre l’utilité de chaque sous-menu et savoir dans quel contexte l’utiliser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System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9344"/>
          <a:stretch>
            <a:fillRect/>
          </a:stretch>
        </p:blipFill>
        <p:spPr bwMode="auto">
          <a:xfrm>
            <a:off x="251520" y="2924944"/>
            <a:ext cx="63367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948264" y="2924944"/>
            <a:ext cx="1938866" cy="919401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 menus :</a:t>
            </a:r>
          </a:p>
          <a:p>
            <a:r>
              <a:rPr lang="fr-FR" sz="1600" dirty="0" err="1" smtClean="0"/>
              <a:t>Status</a:t>
            </a:r>
            <a:endParaRPr lang="fr-FR" sz="1600" dirty="0" smtClean="0"/>
          </a:p>
          <a:p>
            <a:r>
              <a:rPr lang="fr-FR" sz="1600" dirty="0" smtClean="0"/>
              <a:t>Configuration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System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48264" y="1442025"/>
            <a:ext cx="1938866" cy="3452455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Son numéro de version / sa date de livraison.</a:t>
            </a:r>
          </a:p>
          <a:p>
            <a:endParaRPr lang="fr-FR" sz="1600" dirty="0" smtClean="0"/>
          </a:p>
          <a:p>
            <a:r>
              <a:rPr lang="fr-FR" sz="1600" dirty="0" smtClean="0"/>
              <a:t>L’heure locale du serveur où il est installé (et l’heure UTC associée).</a:t>
            </a:r>
          </a:p>
          <a:p>
            <a:endParaRPr lang="fr-FR" sz="1600" dirty="0" smtClean="0"/>
          </a:p>
          <a:p>
            <a:r>
              <a:rPr lang="fr-FR" sz="1600" dirty="0" smtClean="0"/>
              <a:t>L’heure de son dernier démarrage.</a:t>
            </a:r>
            <a:endParaRPr lang="fr-FR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08113"/>
            <a:ext cx="66967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Status &gt; Citybox Controllers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DF14-0356-4C3E-93DA-8449D4E96AD7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1097360" y="848809"/>
            <a:ext cx="6984776" cy="2145268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 nom de Citybox Controller qui a été donné dans Streetlight.Vision®.</a:t>
            </a:r>
          </a:p>
          <a:p>
            <a:r>
              <a:rPr lang="fr-FR" sz="1200" dirty="0" smtClean="0"/>
              <a:t>L’état des </a:t>
            </a:r>
            <a:r>
              <a:rPr lang="fr-FR" sz="1200" dirty="0" err="1" smtClean="0"/>
              <a:t>Controllers</a:t>
            </a:r>
            <a:r>
              <a:rPr lang="fr-FR" sz="1200" dirty="0" smtClean="0"/>
              <a:t> et les défauts sur entrées en cours </a:t>
            </a:r>
          </a:p>
          <a:p>
            <a:r>
              <a:rPr lang="fr-FR" sz="1200" dirty="0" smtClean="0"/>
              <a:t>La date du dernier rapport transmis par le Citybox Controller.</a:t>
            </a:r>
          </a:p>
          <a:p>
            <a:r>
              <a:rPr lang="fr-FR" sz="1200" dirty="0" smtClean="0"/>
              <a:t>Le nom du Groupe de </a:t>
            </a:r>
            <a:r>
              <a:rPr lang="fr-FR" sz="1200" dirty="0" err="1" smtClean="0"/>
              <a:t>Controllers</a:t>
            </a:r>
            <a:r>
              <a:rPr lang="fr-FR" sz="1200" dirty="0" smtClean="0"/>
              <a:t> qui a été déclaré dans </a:t>
            </a:r>
            <a:r>
              <a:rPr lang="fr-FR" sz="1200" dirty="0" err="1" smtClean="0"/>
              <a:t>Streetlight.Vision</a:t>
            </a:r>
            <a:r>
              <a:rPr lang="fr-FR" sz="1200" dirty="0" smtClean="0"/>
              <a:t>®</a:t>
            </a:r>
          </a:p>
          <a:p>
            <a:r>
              <a:rPr lang="fr-FR" sz="1200" dirty="0" smtClean="0"/>
              <a:t>Le Profil de Gestion</a:t>
            </a:r>
          </a:p>
          <a:p>
            <a:r>
              <a:rPr lang="fr-FR" sz="1200" dirty="0" smtClean="0"/>
              <a:t>Le nombre de Citybox et autres équipements CPL vus par le Controller</a:t>
            </a:r>
          </a:p>
          <a:p>
            <a:r>
              <a:rPr lang="fr-FR" sz="1200" dirty="0" smtClean="0"/>
              <a:t>Le nombre de Citybox et autres équipements CPL vus mais non déclarés dans </a:t>
            </a:r>
            <a:r>
              <a:rPr lang="fr-FR" sz="1200" dirty="0" err="1" smtClean="0"/>
              <a:t>Streetlight.Vision</a:t>
            </a:r>
            <a:r>
              <a:rPr lang="fr-FR" sz="1200" dirty="0" smtClean="0"/>
              <a:t>®</a:t>
            </a:r>
          </a:p>
          <a:p>
            <a:r>
              <a:rPr lang="fr-FR" sz="1200" dirty="0" smtClean="0"/>
              <a:t>Le nombre de Citybox non joignables (</a:t>
            </a:r>
            <a:r>
              <a:rPr lang="fr-FR" sz="1200" dirty="0" err="1" smtClean="0"/>
              <a:t>Lost</a:t>
            </a:r>
            <a:r>
              <a:rPr lang="fr-FR" sz="1200" dirty="0" smtClean="0"/>
              <a:t> </a:t>
            </a:r>
            <a:r>
              <a:rPr lang="fr-FR" sz="1200" dirty="0" err="1" smtClean="0"/>
              <a:t>Node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Le nombre de Citybox présentes.</a:t>
            </a:r>
          </a:p>
          <a:p>
            <a:r>
              <a:rPr lang="fr-FR" sz="1200" dirty="0" smtClean="0"/>
              <a:t>Le nombre de pannes et d’alertes concernant les lampes et ballasts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392" y="3079040"/>
            <a:ext cx="6408712" cy="33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Citybox Controller – Identification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07" r="20497"/>
          <a:stretch>
            <a:fillRect/>
          </a:stretch>
        </p:blipFill>
        <p:spPr bwMode="auto">
          <a:xfrm>
            <a:off x="395536" y="1124744"/>
            <a:ext cx="42275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1916832"/>
            <a:ext cx="4104456" cy="7200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32040" y="13407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Information d’identification du Citybox Controller</a:t>
            </a:r>
          </a:p>
          <a:p>
            <a:r>
              <a:rPr lang="fr-FR" dirty="0" smtClean="0"/>
              <a:t>Connexion aux Citybox Controller (nécessite un accès VPN)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Citybox Controller – Data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07" r="20497"/>
          <a:stretch>
            <a:fillRect/>
          </a:stretch>
        </p:blipFill>
        <p:spPr bwMode="auto">
          <a:xfrm>
            <a:off x="395536" y="1052736"/>
            <a:ext cx="42275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2492896"/>
            <a:ext cx="4104456" cy="5760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60032" y="24928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Consommation des données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Citybox Controller – CPL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0E3E-0FD2-470C-8611-C3923753DC7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07" r="20497"/>
          <a:stretch>
            <a:fillRect/>
          </a:stretch>
        </p:blipFill>
        <p:spPr bwMode="auto">
          <a:xfrm>
            <a:off x="395536" y="1124744"/>
            <a:ext cx="42275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2996952"/>
            <a:ext cx="4104456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 t="20886" b="3978"/>
          <a:stretch>
            <a:fillRect/>
          </a:stretch>
        </p:blipFill>
        <p:spPr bwMode="auto">
          <a:xfrm>
            <a:off x="2267744" y="3933056"/>
            <a:ext cx="58326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860032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Analyse CPL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Affichage à l'écran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System</vt:lpstr>
      <vt:lpstr>System</vt:lpstr>
      <vt:lpstr>Status &gt; Citybox Controllers</vt:lpstr>
      <vt:lpstr>Citybox Controller – Identification  </vt:lpstr>
      <vt:lpstr>Citybox Controller – Data consumption </vt:lpstr>
      <vt:lpstr>Citybox Controller – CPL  </vt:lpstr>
      <vt:lpstr>Citybox Controller – Calendrier </vt:lpstr>
      <vt:lpstr>Citybox Controller – Autres informations </vt:lpstr>
      <vt:lpstr>Citybox Controller - Point lumineux</vt:lpstr>
      <vt:lpstr>Streetlight.Vision et PackWeb</vt:lpstr>
      <vt:lpstr>Stack traces</vt:lpstr>
      <vt:lpstr>Exercice pratique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LEFEVRE, Nicolas</cp:lastModifiedBy>
  <cp:revision>394</cp:revision>
  <dcterms:created xsi:type="dcterms:W3CDTF">2012-06-19T08:22:40Z</dcterms:created>
  <dcterms:modified xsi:type="dcterms:W3CDTF">2017-10-03T09:59:11Z</dcterms:modified>
</cp:coreProperties>
</file>