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334" r:id="rId3"/>
    <p:sldId id="335" r:id="rId4"/>
    <p:sldId id="341" r:id="rId5"/>
    <p:sldId id="332" r:id="rId6"/>
    <p:sldId id="296" r:id="rId7"/>
    <p:sldId id="328" r:id="rId8"/>
    <p:sldId id="327" r:id="rId9"/>
    <p:sldId id="329" r:id="rId10"/>
    <p:sldId id="333" r:id="rId11"/>
    <p:sldId id="342" r:id="rId12"/>
    <p:sldId id="336" r:id="rId13"/>
    <p:sldId id="338" r:id="rId14"/>
    <p:sldId id="339" r:id="rId15"/>
    <p:sldId id="337" r:id="rId16"/>
    <p:sldId id="340" r:id="rId1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18">
          <p15:clr>
            <a:srgbClr val="A4A3A4"/>
          </p15:clr>
        </p15:guide>
        <p15:guide id="3" orient="horz" pos="2624">
          <p15:clr>
            <a:srgbClr val="A4A3A4"/>
          </p15:clr>
        </p15:guide>
        <p15:guide id="4" pos="2880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005CA9"/>
    <a:srgbClr val="E3003C"/>
    <a:srgbClr val="A31781"/>
    <a:srgbClr val="00A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47" autoAdjust="0"/>
    <p:restoredTop sz="82245" autoAdjust="0"/>
  </p:normalViewPr>
  <p:slideViewPr>
    <p:cSldViewPr>
      <p:cViewPr varScale="1">
        <p:scale>
          <a:sx n="73" d="100"/>
          <a:sy n="73" d="100"/>
        </p:scale>
        <p:origin x="1306" y="67"/>
      </p:cViewPr>
      <p:guideLst>
        <p:guide orient="horz" pos="2160"/>
        <p:guide orient="horz" pos="3918"/>
        <p:guide orient="horz" pos="2624"/>
        <p:guide pos="2880"/>
        <p:guide pos="5522"/>
      </p:guideLst>
    </p:cSldViewPr>
  </p:slideViewPr>
  <p:outlineViewPr>
    <p:cViewPr>
      <p:scale>
        <a:sx n="33" d="100"/>
        <a:sy n="33" d="100"/>
      </p:scale>
      <p:origin x="0" y="193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D3408DD4-2848-4130-91D2-DA279B566371}" type="datetimeFigureOut">
              <a:rPr lang="fr-FR" smtClean="0"/>
              <a:pPr/>
              <a:t>02/10/2017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5686E92E-1CC9-49FE-85F2-4F6117653B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85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relais doit être certifié à isolation 3000V à il doit être isolé du 230V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58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928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Mieux décrire l’utilisation de la condition dans un exemple concret: l’ouverture de porte en journée </a:t>
            </a:r>
            <a:r>
              <a:rPr lang="fr-FR" smtClean="0"/>
              <a:t>par exemple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66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On peut même utiliser les IF pour avoir des conditions d’inhibition sur d’autres IF. Dans l’exemple, je ne déclencherai une remontée de l’alarme de type </a:t>
            </a:r>
            <a:r>
              <a:rPr lang="fr-FR" baseline="0" dirty="0" smtClean="0"/>
              <a:t> « perte de départ 1 » que si mon entrée DI 4 du CC est à « 1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666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04000" y="5598000"/>
            <a:ext cx="3240000" cy="1261269"/>
          </a:xfrm>
          <a:prstGeom prst="rect">
            <a:avLst/>
          </a:prstGeom>
        </p:spPr>
      </p:pic>
      <p:pic>
        <p:nvPicPr>
          <p:cNvPr id="14" name="Image 13" descr="logo_titr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4000" y="5598000"/>
            <a:ext cx="1692000" cy="1262141"/>
          </a:xfrm>
          <a:prstGeom prst="rect">
            <a:avLst/>
          </a:prstGeom>
        </p:spPr>
      </p:pic>
      <p:pic>
        <p:nvPicPr>
          <p:cNvPr id="13" name="Image 12" descr="fond_titre_2_bi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2000" y="252000"/>
            <a:ext cx="8102286" cy="54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522000" y="395520"/>
            <a:ext cx="3905984" cy="801232"/>
          </a:xfrm>
        </p:spPr>
        <p:txBody>
          <a:bodyPr anchor="t" anchorCtr="0"/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522000" y="1240184"/>
            <a:ext cx="3905984" cy="820664"/>
          </a:xfr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CD006-B77A-4AF0-8278-594AC401C424}" type="datetime1">
              <a:rPr lang="fr-FR" smtClean="0"/>
              <a:pPr/>
              <a:t>02/10/2017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6659563" y="4270375"/>
            <a:ext cx="1944687" cy="1030833"/>
          </a:xfrm>
        </p:spPr>
        <p:txBody>
          <a:bodyPr/>
          <a:lstStyle>
            <a:lvl1pPr>
              <a:spcAft>
                <a:spcPts val="0"/>
              </a:spcAft>
              <a:defRPr sz="1600" baseline="0"/>
            </a:lvl1pPr>
          </a:lstStyle>
          <a:p>
            <a:pPr lvl="0"/>
            <a:r>
              <a:rPr lang="fr-FR" dirty="0" smtClean="0"/>
              <a:t>Date</a:t>
            </a:r>
          </a:p>
          <a:p>
            <a:pPr lvl="0"/>
            <a:r>
              <a:rPr lang="fr-FR" dirty="0" smtClean="0"/>
              <a:t>Name / </a:t>
            </a:r>
            <a:r>
              <a:rPr lang="fr-FR" dirty="0" err="1" smtClean="0"/>
              <a:t>Function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A82C32E-927A-44E9-B64B-87E47D20D9C0}" type="datetime1">
              <a:rPr lang="fr-FR" smtClean="0"/>
              <a:pPr/>
              <a:t>02/10/2017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630610" y="3933055"/>
            <a:ext cx="4320480" cy="2160241"/>
          </a:xfrm>
        </p:spPr>
        <p:txBody>
          <a:bodyPr bIns="792000" anchor="ctr" anchorCtr="0"/>
          <a:lstStyle>
            <a:lvl1pPr algn="ctr">
              <a:defRPr sz="1000" b="1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4623" y="1255712"/>
            <a:ext cx="3511551" cy="2844000"/>
          </a:xfrm>
          <a:prstGeom prst="round1Rect">
            <a:avLst>
              <a:gd name="adj" fmla="val 13501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54624" y="4165600"/>
            <a:ext cx="3511552" cy="1816100"/>
          </a:xfrm>
          <a:custGeom>
            <a:avLst/>
            <a:gdLst>
              <a:gd name="connsiteX0" fmla="*/ 0 w 3492000"/>
              <a:gd name="connsiteY0" fmla="*/ 0 h 1819920"/>
              <a:gd name="connsiteX1" fmla="*/ 3085594 w 3492000"/>
              <a:gd name="connsiteY1" fmla="*/ 0 h 1819920"/>
              <a:gd name="connsiteX2" fmla="*/ 3372966 w 3492000"/>
              <a:gd name="connsiteY2" fmla="*/ 119034 h 1819920"/>
              <a:gd name="connsiteX3" fmla="*/ 3491999 w 3492000"/>
              <a:gd name="connsiteY3" fmla="*/ 406407 h 1819920"/>
              <a:gd name="connsiteX4" fmla="*/ 3492000 w 3492000"/>
              <a:gd name="connsiteY4" fmla="*/ 1819920 h 1819920"/>
              <a:gd name="connsiteX5" fmla="*/ 3492000 w 3492000"/>
              <a:gd name="connsiteY5" fmla="*/ 1819920 h 1819920"/>
              <a:gd name="connsiteX6" fmla="*/ 3492000 w 3492000"/>
              <a:gd name="connsiteY6" fmla="*/ 1819920 h 1819920"/>
              <a:gd name="connsiteX7" fmla="*/ 406406 w 3492000"/>
              <a:gd name="connsiteY7" fmla="*/ 1819920 h 1819920"/>
              <a:gd name="connsiteX8" fmla="*/ 119034 w 3492000"/>
              <a:gd name="connsiteY8" fmla="*/ 1700886 h 1819920"/>
              <a:gd name="connsiteX9" fmla="*/ 1 w 3492000"/>
              <a:gd name="connsiteY9" fmla="*/ 1413513 h 1819920"/>
              <a:gd name="connsiteX10" fmla="*/ 0 w 3492000"/>
              <a:gd name="connsiteY10" fmla="*/ 0 h 1819920"/>
              <a:gd name="connsiteX11" fmla="*/ 0 w 3492000"/>
              <a:gd name="connsiteY11" fmla="*/ 0 h 1819920"/>
              <a:gd name="connsiteX12" fmla="*/ 0 w 3492000"/>
              <a:gd name="connsiteY12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1999 w 3667594"/>
              <a:gd name="connsiteY2" fmla="*/ 406407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3492000 w 3667594"/>
              <a:gd name="connsiteY5" fmla="*/ 1819920 h 1819920"/>
              <a:gd name="connsiteX6" fmla="*/ 406406 w 3667594"/>
              <a:gd name="connsiteY6" fmla="*/ 1819920 h 1819920"/>
              <a:gd name="connsiteX7" fmla="*/ 119034 w 3667594"/>
              <a:gd name="connsiteY7" fmla="*/ 1700886 h 1819920"/>
              <a:gd name="connsiteX8" fmla="*/ 1 w 3667594"/>
              <a:gd name="connsiteY8" fmla="*/ 1413513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11" fmla="*/ 0 w 3667594"/>
              <a:gd name="connsiteY11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2000 w 3667594"/>
              <a:gd name="connsiteY2" fmla="*/ 1819920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406406 w 3667594"/>
              <a:gd name="connsiteY5" fmla="*/ 1819920 h 1819920"/>
              <a:gd name="connsiteX6" fmla="*/ 119034 w 3667594"/>
              <a:gd name="connsiteY6" fmla="*/ 1700886 h 1819920"/>
              <a:gd name="connsiteX7" fmla="*/ 1 w 3667594"/>
              <a:gd name="connsiteY7" fmla="*/ 1413513 h 1819920"/>
              <a:gd name="connsiteX8" fmla="*/ 0 w 3667594"/>
              <a:gd name="connsiteY8" fmla="*/ 0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0" fmla="*/ 0 w 3492000"/>
              <a:gd name="connsiteY0" fmla="*/ 579 h 1820499"/>
              <a:gd name="connsiteX1" fmla="*/ 3085594 w 3492000"/>
              <a:gd name="connsiteY1" fmla="*/ 579 h 1820499"/>
              <a:gd name="connsiteX2" fmla="*/ 3492000 w 3492000"/>
              <a:gd name="connsiteY2" fmla="*/ 1820499 h 1820499"/>
              <a:gd name="connsiteX3" fmla="*/ 3492000 w 3492000"/>
              <a:gd name="connsiteY3" fmla="*/ 1820499 h 1820499"/>
              <a:gd name="connsiteX4" fmla="*/ 3492000 w 3492000"/>
              <a:gd name="connsiteY4" fmla="*/ 1820499 h 1820499"/>
              <a:gd name="connsiteX5" fmla="*/ 406406 w 3492000"/>
              <a:gd name="connsiteY5" fmla="*/ 1820499 h 1820499"/>
              <a:gd name="connsiteX6" fmla="*/ 119034 w 3492000"/>
              <a:gd name="connsiteY6" fmla="*/ 1701465 h 1820499"/>
              <a:gd name="connsiteX7" fmla="*/ 1 w 3492000"/>
              <a:gd name="connsiteY7" fmla="*/ 1414092 h 1820499"/>
              <a:gd name="connsiteX8" fmla="*/ 0 w 3492000"/>
              <a:gd name="connsiteY8" fmla="*/ 579 h 1820499"/>
              <a:gd name="connsiteX9" fmla="*/ 0 w 3492000"/>
              <a:gd name="connsiteY9" fmla="*/ 579 h 1820499"/>
              <a:gd name="connsiteX10" fmla="*/ 0 w 349200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4106372"/>
              <a:gd name="connsiteY0" fmla="*/ 579 h 1820499"/>
              <a:gd name="connsiteX1" fmla="*/ 3493840 w 4106372"/>
              <a:gd name="connsiteY1" fmla="*/ 579 h 1820499"/>
              <a:gd name="connsiteX2" fmla="*/ 3492000 w 4106372"/>
              <a:gd name="connsiteY2" fmla="*/ 1820499 h 1820499"/>
              <a:gd name="connsiteX3" fmla="*/ 3492000 w 4106372"/>
              <a:gd name="connsiteY3" fmla="*/ 1820499 h 1820499"/>
              <a:gd name="connsiteX4" fmla="*/ 3492000 w 4106372"/>
              <a:gd name="connsiteY4" fmla="*/ 1820499 h 1820499"/>
              <a:gd name="connsiteX5" fmla="*/ 406406 w 4106372"/>
              <a:gd name="connsiteY5" fmla="*/ 1820499 h 1820499"/>
              <a:gd name="connsiteX6" fmla="*/ 119034 w 4106372"/>
              <a:gd name="connsiteY6" fmla="*/ 1701465 h 1820499"/>
              <a:gd name="connsiteX7" fmla="*/ 1 w 4106372"/>
              <a:gd name="connsiteY7" fmla="*/ 1414092 h 1820499"/>
              <a:gd name="connsiteX8" fmla="*/ 0 w 4106372"/>
              <a:gd name="connsiteY8" fmla="*/ 579 h 1820499"/>
              <a:gd name="connsiteX9" fmla="*/ 0 w 4106372"/>
              <a:gd name="connsiteY9" fmla="*/ 579 h 1820499"/>
              <a:gd name="connsiteX10" fmla="*/ 0 w 4106372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2000"/>
              <a:gd name="connsiteY0" fmla="*/ 0 h 1819920"/>
              <a:gd name="connsiteX1" fmla="*/ 3205808 w 3492000"/>
              <a:gd name="connsiteY1" fmla="*/ 199924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92000 w 3492000"/>
              <a:gd name="connsiteY1" fmla="*/ 181992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406406 w 3492000"/>
              <a:gd name="connsiteY4" fmla="*/ 1819920 h 1819920"/>
              <a:gd name="connsiteX5" fmla="*/ 119034 w 3492000"/>
              <a:gd name="connsiteY5" fmla="*/ 1700886 h 1819920"/>
              <a:gd name="connsiteX6" fmla="*/ 1 w 3492000"/>
              <a:gd name="connsiteY6" fmla="*/ 1413513 h 1819920"/>
              <a:gd name="connsiteX7" fmla="*/ 0 w 3492000"/>
              <a:gd name="connsiteY7" fmla="*/ 0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0" fmla="*/ 0 w 3492000"/>
              <a:gd name="connsiteY0" fmla="*/ 0 h 1819920"/>
              <a:gd name="connsiteX1" fmla="*/ 2095501 w 3492000"/>
              <a:gd name="connsiteY1" fmla="*/ 1084952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21832 w 3492000"/>
              <a:gd name="connsiteY1" fmla="*/ 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1"/>
              <a:gd name="connsiteY0" fmla="*/ 0 h 1819920"/>
              <a:gd name="connsiteX1" fmla="*/ 3492001 w 3492001"/>
              <a:gd name="connsiteY1" fmla="*/ 0 h 1819920"/>
              <a:gd name="connsiteX2" fmla="*/ 3492000 w 3492001"/>
              <a:gd name="connsiteY2" fmla="*/ 1819920 h 1819920"/>
              <a:gd name="connsiteX3" fmla="*/ 3492000 w 3492001"/>
              <a:gd name="connsiteY3" fmla="*/ 1819920 h 1819920"/>
              <a:gd name="connsiteX4" fmla="*/ 3492000 w 3492001"/>
              <a:gd name="connsiteY4" fmla="*/ 1819920 h 1819920"/>
              <a:gd name="connsiteX5" fmla="*/ 406406 w 3492001"/>
              <a:gd name="connsiteY5" fmla="*/ 1819920 h 1819920"/>
              <a:gd name="connsiteX6" fmla="*/ 119034 w 3492001"/>
              <a:gd name="connsiteY6" fmla="*/ 1700886 h 1819920"/>
              <a:gd name="connsiteX7" fmla="*/ 1 w 3492001"/>
              <a:gd name="connsiteY7" fmla="*/ 1413513 h 1819920"/>
              <a:gd name="connsiteX8" fmla="*/ 0 w 3492001"/>
              <a:gd name="connsiteY8" fmla="*/ 0 h 1819920"/>
              <a:gd name="connsiteX9" fmla="*/ 0 w 3492001"/>
              <a:gd name="connsiteY9" fmla="*/ 0 h 1819920"/>
              <a:gd name="connsiteX10" fmla="*/ 0 w 3492001"/>
              <a:gd name="connsiteY10" fmla="*/ 0 h 18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2001" h="1819920">
                <a:moveTo>
                  <a:pt x="0" y="0"/>
                </a:moveTo>
                <a:lnTo>
                  <a:pt x="3492001" y="0"/>
                </a:lnTo>
                <a:cubicBezTo>
                  <a:pt x="3492001" y="606640"/>
                  <a:pt x="3492000" y="1213280"/>
                  <a:pt x="3492000" y="1819920"/>
                </a:cubicBezTo>
                <a:lnTo>
                  <a:pt x="3492000" y="1819920"/>
                </a:lnTo>
                <a:lnTo>
                  <a:pt x="3492000" y="1819920"/>
                </a:lnTo>
                <a:lnTo>
                  <a:pt x="406406" y="1819920"/>
                </a:lnTo>
                <a:cubicBezTo>
                  <a:pt x="298620" y="1819920"/>
                  <a:pt x="195249" y="1777102"/>
                  <a:pt x="119034" y="1700886"/>
                </a:cubicBezTo>
                <a:cubicBezTo>
                  <a:pt x="42818" y="1624670"/>
                  <a:pt x="1" y="1521299"/>
                  <a:pt x="1" y="1413513"/>
                </a:cubicBezTo>
                <a:cubicBezTo>
                  <a:pt x="1" y="942342"/>
                  <a:pt x="0" y="471171"/>
                  <a:pt x="0" y="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 anchorCtr="0">
            <a:flatTx/>
          </a:bodyPr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1235074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3539331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20000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Espace réservé pour une image  2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2278838"/>
            <a:ext cx="612000" cy="612000"/>
          </a:xfrm>
          <a:prstGeom prst="round2DiagRect">
            <a:avLst>
              <a:gd name="adj1" fmla="val 0"/>
              <a:gd name="adj2" fmla="val 18749"/>
            </a:avLst>
          </a:prstGeom>
          <a:solidFill>
            <a:schemeClr val="accent5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82133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4" name="Espace réservé pour une image  2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821334" y="2566838"/>
            <a:ext cx="324000" cy="324000"/>
          </a:xfrm>
          <a:prstGeom prst="round2DiagRect">
            <a:avLst>
              <a:gd name="adj1" fmla="val 0"/>
              <a:gd name="adj2" fmla="val 24975"/>
            </a:avLst>
          </a:prstGeom>
          <a:solidFill>
            <a:schemeClr val="accent6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5" name="Espace réservé pour une image  2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2887737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6" name="Espace réservé pour une image  20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2887737" y="2116838"/>
            <a:ext cx="774000" cy="774000"/>
          </a:xfrm>
          <a:prstGeom prst="round2DiagRect">
            <a:avLst>
              <a:gd name="adj1" fmla="val 0"/>
              <a:gd name="adj2" fmla="val 15130"/>
            </a:avLst>
          </a:prstGeom>
          <a:solidFill>
            <a:schemeClr val="tx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96252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0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962524" y="2224838"/>
            <a:ext cx="666000" cy="666000"/>
          </a:xfrm>
          <a:prstGeom prst="round2DiagRect">
            <a:avLst>
              <a:gd name="adj1" fmla="val 0"/>
              <a:gd name="adj2" fmla="val 17824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9" name="Espace réservé du texte 12"/>
          <p:cNvSpPr>
            <a:spLocks noGrp="1"/>
          </p:cNvSpPr>
          <p:nvPr>
            <p:ph type="body" sz="quarter" idx="26"/>
          </p:nvPr>
        </p:nvSpPr>
        <p:spPr bwMode="gray">
          <a:xfrm>
            <a:off x="720000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0" name="Espace réservé du texte 12"/>
          <p:cNvSpPr>
            <a:spLocks noGrp="1"/>
          </p:cNvSpPr>
          <p:nvPr>
            <p:ph type="body" sz="quarter" idx="27"/>
          </p:nvPr>
        </p:nvSpPr>
        <p:spPr bwMode="gray">
          <a:xfrm>
            <a:off x="182133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1" name="Espace réservé du texte 12"/>
          <p:cNvSpPr>
            <a:spLocks noGrp="1"/>
          </p:cNvSpPr>
          <p:nvPr>
            <p:ph type="body" sz="quarter" idx="28"/>
          </p:nvPr>
        </p:nvSpPr>
        <p:spPr bwMode="gray">
          <a:xfrm>
            <a:off x="2887737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2" name="Espace réservé du texte 12"/>
          <p:cNvSpPr>
            <a:spLocks noGrp="1"/>
          </p:cNvSpPr>
          <p:nvPr>
            <p:ph type="body" sz="quarter" idx="29"/>
          </p:nvPr>
        </p:nvSpPr>
        <p:spPr bwMode="gray">
          <a:xfrm>
            <a:off x="396252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3" name="Espace réservé du texte 1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20000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4" name="Espace réservé du texte 12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2133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5" name="Espace réservé du texte 12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887337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6" name="Espace réservé du texte 12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6252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_titre.jpg"/>
          <p:cNvPicPr>
            <a:picLocks noChangeAspect="1"/>
          </p:cNvPicPr>
          <p:nvPr userDrawn="1"/>
        </p:nvPicPr>
        <p:blipFill>
          <a:blip r:embed="rId2" cstate="print"/>
          <a:srcRect r="1764" b="8635"/>
          <a:stretch>
            <a:fillRect/>
          </a:stretch>
        </p:blipFill>
        <p:spPr>
          <a:xfrm>
            <a:off x="5961150" y="5705648"/>
            <a:ext cx="3182850" cy="1152352"/>
          </a:xfrm>
          <a:prstGeom prst="rect">
            <a:avLst/>
          </a:prstGeom>
        </p:spPr>
      </p:pic>
      <p:pic>
        <p:nvPicPr>
          <p:cNvPr id="10" name="Image 9" descr="logo_titre.jpg"/>
          <p:cNvPicPr>
            <a:picLocks noChangeAspect="1"/>
          </p:cNvPicPr>
          <p:nvPr userDrawn="1"/>
        </p:nvPicPr>
        <p:blipFill>
          <a:blip r:embed="rId3" cstate="print"/>
          <a:srcRect b="8630"/>
          <a:stretch>
            <a:fillRect/>
          </a:stretch>
        </p:blipFill>
        <p:spPr>
          <a:xfrm>
            <a:off x="3744000" y="5704776"/>
            <a:ext cx="1692000" cy="1153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6045037"/>
            <a:ext cx="3239904" cy="808200"/>
          </a:xfrm>
        </p:spPr>
        <p:txBody>
          <a:bodyPr anchor="t" anchorCtr="0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D79DB6-C106-42CE-AA01-7361BEA5EDDB}" type="datetime1">
              <a:rPr lang="fr-FR" smtClean="0"/>
              <a:pPr/>
              <a:t>02/10/2017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visuel_dernier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8000" y="468000"/>
            <a:ext cx="8208000" cy="4714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FDD76DA-2781-4F21-A4F9-DD0D5B1E0C17}" type="datetime1">
              <a:rPr lang="fr-FR" smtClean="0"/>
              <a:pPr/>
              <a:t>02/10/2017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386C2FB-CB9A-4C67-A2E8-1EB50A5223FC}" type="datetime1">
              <a:rPr lang="fr-FR" smtClean="0"/>
              <a:pPr/>
              <a:t>02/10/2017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187608"/>
            <a:ext cx="5364160" cy="5265728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buClr>
                <a:schemeClr val="accent3"/>
              </a:buClr>
              <a:buSzPct val="130000"/>
              <a:buFont typeface="+mj-lt"/>
              <a:buNone/>
              <a:defRPr sz="2000"/>
            </a:lvl1pPr>
            <a:lvl2pPr marL="361950" indent="0">
              <a:spcAft>
                <a:spcPts val="600"/>
              </a:spcAft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400"/>
            </a:lvl4pPr>
            <a:lvl5pPr marL="0" indent="0">
              <a:buNone/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36CC8FB-55BC-4369-926E-F61B9A3AE6A4}" type="datetime1">
              <a:rPr lang="fr-FR" smtClean="0"/>
              <a:pPr/>
              <a:t>02/10/2017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300192" y="1260000"/>
            <a:ext cx="2465808" cy="4914000"/>
          </a:xfrm>
          <a:prstGeom prst="round2DiagRect">
            <a:avLst>
              <a:gd name="adj1" fmla="val 0"/>
              <a:gd name="adj2" fmla="val 140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202800"/>
            <a:ext cx="1159456" cy="2250536"/>
          </a:xfrm>
        </p:spPr>
        <p:txBody>
          <a:bodyPr anchor="t" anchorCtr="0"/>
          <a:lstStyle>
            <a:lvl1pPr algn="r"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1475656" y="4320528"/>
            <a:ext cx="7272808" cy="2132808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54A0-8F55-40B5-BB67-C593EEE4F41C}" type="datetime1">
              <a:rPr lang="fr-FR" smtClean="0"/>
              <a:pPr/>
              <a:t>02/10/2017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2880000"/>
          </a:xfrm>
          <a:prstGeom prst="round2DiagRect">
            <a:avLst>
              <a:gd name="adj1" fmla="val 0"/>
              <a:gd name="adj2" fmla="val 11751"/>
            </a:avLst>
          </a:prstGeom>
          <a:solidFill>
            <a:srgbClr val="D9D9D9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ble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C863C3A-7040-4248-A540-31BA5777CAFE}" type="datetime1">
              <a:rPr lang="fr-FR" smtClean="0"/>
              <a:pPr/>
              <a:t>02/10/2017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157DBAA-E76D-4A5F-B4E4-A7F5EFA5B6F8}" type="datetime1">
              <a:rPr lang="fr-FR" smtClean="0"/>
              <a:pPr/>
              <a:t>02/10/2017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4E46-E569-492F-A40A-C82D9C3E24F4}" type="datetime1">
              <a:rPr lang="fr-FR" smtClean="0"/>
              <a:pPr/>
              <a:t>02/10/2017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E145-2FC6-47FB-A7D0-5C06D067D75D}" type="datetime1">
              <a:rPr lang="fr-FR" smtClean="0"/>
              <a:pPr/>
              <a:t>02/10/2017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7" y="764704"/>
            <a:ext cx="2693045" cy="2088232"/>
          </a:xfrm>
        </p:spPr>
        <p:txBody>
          <a:bodyPr/>
          <a:lstStyle>
            <a:lvl1pPr algn="r">
              <a:spcAft>
                <a:spcPts val="0"/>
              </a:spcAft>
              <a:defRPr sz="13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419872" y="764703"/>
            <a:ext cx="1728192" cy="16798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706428" y="2371740"/>
            <a:ext cx="3096344" cy="2425412"/>
          </a:xfrm>
        </p:spPr>
        <p:txBody>
          <a:bodyPr/>
          <a:lstStyle>
            <a:lvl1pPr algn="r">
              <a:spcAft>
                <a:spcPts val="0"/>
              </a:spcAft>
              <a:defRPr sz="15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3874780" y="3717032"/>
            <a:ext cx="2497420" cy="697221"/>
          </a:xfrm>
        </p:spPr>
        <p:txBody>
          <a:bodyPr anchor="b" anchorCtr="0"/>
          <a:lstStyle>
            <a:lvl1pPr>
              <a:spcAft>
                <a:spcPts val="0"/>
              </a:spcAft>
              <a:defRPr sz="35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1"/>
          </p:nvPr>
        </p:nvSpPr>
        <p:spPr>
          <a:xfrm>
            <a:off x="6440016" y="3864858"/>
            <a:ext cx="1948408" cy="504056"/>
          </a:xfrm>
        </p:spPr>
        <p:txBody>
          <a:bodyPr anchor="b" anchorCtr="0"/>
          <a:lstStyle>
            <a:lvl1pPr>
              <a:spcAft>
                <a:spcPts val="0"/>
              </a:spcAft>
              <a:defRPr sz="10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211960" y="2318400"/>
            <a:ext cx="2060213" cy="1542648"/>
          </a:xfrm>
        </p:spPr>
        <p:txBody>
          <a:bodyPr/>
          <a:lstStyle>
            <a:lvl1pPr algn="r">
              <a:spcAft>
                <a:spcPts val="0"/>
              </a:spcAft>
              <a:defRPr sz="9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6444208" y="2636912"/>
            <a:ext cx="1944215" cy="9521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908720"/>
            <a:ext cx="3168352" cy="1584176"/>
          </a:xfrm>
        </p:spPr>
        <p:txBody>
          <a:bodyPr anchor="b" anchorCtr="0"/>
          <a:lstStyle>
            <a:lvl1pPr algn="l">
              <a:spcAft>
                <a:spcPts val="0"/>
              </a:spcAft>
              <a:defRPr sz="97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5258172" y="2322593"/>
            <a:ext cx="3130252" cy="242311"/>
          </a:xfrm>
        </p:spPr>
        <p:txBody>
          <a:bodyPr anchor="t" anchorCtr="0"/>
          <a:lstStyle>
            <a:lvl1pPr>
              <a:spcAft>
                <a:spcPts val="0"/>
              </a:spcAft>
              <a:defRPr sz="900">
                <a:solidFill>
                  <a:schemeClr val="accent3"/>
                </a:solidFill>
              </a:defRPr>
            </a:lvl1pPr>
            <a:lvl2pPr>
              <a:defRPr sz="2650">
                <a:solidFill>
                  <a:schemeClr val="accent3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83568" y="4365104"/>
            <a:ext cx="2353404" cy="1633324"/>
          </a:xfrm>
        </p:spPr>
        <p:txBody>
          <a:bodyPr anchor="b" anchorCtr="0"/>
          <a:lstStyle>
            <a:lvl1pPr algn="r">
              <a:spcAft>
                <a:spcPts val="0"/>
              </a:spcAft>
              <a:defRPr sz="101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899592" y="5820504"/>
            <a:ext cx="2808312" cy="504056"/>
          </a:xfrm>
        </p:spPr>
        <p:txBody>
          <a:bodyPr anchor="t" anchorCtr="0"/>
          <a:lstStyle>
            <a:lvl1pPr>
              <a:spcAft>
                <a:spcPts val="0"/>
              </a:spcAft>
              <a:defRPr sz="10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3131840" y="4653136"/>
            <a:ext cx="1584176" cy="1133460"/>
          </a:xfrm>
        </p:spPr>
        <p:txBody>
          <a:bodyPr anchor="b" anchorCtr="0"/>
          <a:lstStyle>
            <a:lvl1pPr>
              <a:spcAft>
                <a:spcPts val="0"/>
              </a:spcAft>
              <a:defRPr sz="22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8"/>
          <p:cNvSpPr>
            <a:spLocks noGrp="1"/>
          </p:cNvSpPr>
          <p:nvPr>
            <p:ph type="body" sz="quarter" idx="25" hasCustomPrompt="1"/>
          </p:nvPr>
        </p:nvSpPr>
        <p:spPr>
          <a:xfrm>
            <a:off x="4355976" y="4493880"/>
            <a:ext cx="4038337" cy="1542648"/>
          </a:xfrm>
        </p:spPr>
        <p:txBody>
          <a:bodyPr/>
          <a:lstStyle>
            <a:lvl1pPr algn="r">
              <a:spcAft>
                <a:spcPts val="0"/>
              </a:spcAft>
              <a:defRPr sz="946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4716016" y="5805264"/>
            <a:ext cx="3346276" cy="288032"/>
          </a:xfrm>
        </p:spPr>
        <p:txBody>
          <a:bodyPr anchor="t" anchorCtr="0"/>
          <a:lstStyle>
            <a:lvl1pPr algn="r"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1008000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E7EC-4E6E-4278-A37A-D02E8BF31364}" type="datetime1">
              <a:rPr lang="fr-FR" smtClean="0"/>
              <a:pPr/>
              <a:t>02/10/2017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1854874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1429105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2293201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31572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1296000" y="3350692"/>
            <a:ext cx="255592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1221532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2085628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2959249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1294603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2083470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2951681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5512492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5528-8065-495B-8634-320A5849DFD1}" type="datetime1">
              <a:rPr lang="fr-FR" smtClean="0"/>
              <a:pPr/>
              <a:t>02/10/2017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6359366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59335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6797693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7661789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5800492" y="3350692"/>
            <a:ext cx="256660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5726024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6590120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7463741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5799095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658796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745379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ext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67051452-824C-4F4D-961A-D53CE0D8D41C}" type="datetime1">
              <a:rPr lang="fr-FR" smtClean="0"/>
              <a:pPr/>
              <a:t>02/10/2017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0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  <p:sldLayoutId id="214748366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EABCFB92-22AF-4816-B108-241114BC42C5}" type="datetime1">
              <a:rPr lang="fr-FR" smtClean="0"/>
              <a:pPr/>
              <a:t>02/10/2017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/>
                </a:solidFill>
              </a:rPr>
              <a:t>Configuration CCS – Activation Défauts Sur Entrées</a:t>
            </a:r>
          </a:p>
          <a:p>
            <a:r>
              <a:rPr lang="fr-FR" sz="2400" i="1" dirty="0" smtClean="0">
                <a:solidFill>
                  <a:schemeClr val="accent2"/>
                </a:solidFill>
              </a:rPr>
              <a:t>Formation Citybox Télégestion</a:t>
            </a:r>
            <a:endParaRPr lang="fr-FR" sz="2400" i="1" dirty="0">
              <a:solidFill>
                <a:schemeClr val="accent2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9D822-0961-4139-9938-F308366B5646}" type="datetime2">
              <a:rPr lang="fr-FR" smtClean="0"/>
              <a:pPr/>
              <a:t>lundi 2 octobre 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987824" y="6520259"/>
            <a:ext cx="3168352" cy="365125"/>
          </a:xfrm>
        </p:spPr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pic>
        <p:nvPicPr>
          <p:cNvPr id="11" name="Espace réservé pour une image  10" descr="citybox_quad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10081" b="10081"/>
          <a:stretch>
            <a:fillRect/>
          </a:stretch>
        </p:blipFill>
        <p:spPr>
          <a:ln w="762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 : Input </a:t>
            </a:r>
            <a:r>
              <a:rPr lang="fr-FR" dirty="0" err="1" smtClean="0"/>
              <a:t>Failure</a:t>
            </a:r>
            <a:r>
              <a:rPr lang="fr-FR" dirty="0" smtClean="0"/>
              <a:t> générique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AA-E76D-4A5F-B4E4-A7F5EFA5B6F8}" type="datetime1">
              <a:rPr lang="fr-FR" smtClean="0"/>
              <a:pPr/>
              <a:t>02/10/2017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031354"/>
            <a:ext cx="5581337" cy="51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Points-clés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100464" cy="5238296"/>
          </a:xfrm>
        </p:spPr>
        <p:txBody>
          <a:bodyPr/>
          <a:lstStyle/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Quels sont les défauts que l’on peut surveiller à partir des entrées du Citybox Controller?</a:t>
            </a:r>
          </a:p>
          <a:p>
            <a:pPr marL="342900" indent="-342900">
              <a:spcAft>
                <a:spcPts val="0"/>
              </a:spcAft>
            </a:pPr>
            <a:r>
              <a:rPr lang="fr-FR" dirty="0" smtClean="0"/>
              <a:t>	</a:t>
            </a:r>
            <a:r>
              <a:rPr lang="fr-FR" dirty="0" smtClean="0">
                <a:solidFill>
                  <a:schemeClr val="accent1"/>
                </a:solidFill>
              </a:rPr>
              <a:t>	</a:t>
            </a:r>
            <a:r>
              <a:rPr lang="fr-FR" sz="1400" dirty="0" smtClean="0">
                <a:solidFill>
                  <a:schemeClr val="accent1"/>
                </a:solidFill>
              </a:rPr>
              <a:t>Ouverture de porte et perte de départ...</a:t>
            </a:r>
          </a:p>
          <a:p>
            <a:pPr marL="342900" indent="-342900">
              <a:spcAft>
                <a:spcPts val="0"/>
              </a:spcAft>
            </a:pPr>
            <a:endParaRPr lang="fr-FR" dirty="0" smtClean="0"/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Dans quels menu et sous-menu se configurent les défauts sur entrée?</a:t>
            </a:r>
          </a:p>
          <a:p>
            <a:pPr marL="342900" indent="-342900">
              <a:spcAft>
                <a:spcPts val="0"/>
              </a:spcAft>
            </a:pPr>
            <a:r>
              <a:rPr lang="fr-FR" sz="1400" dirty="0" smtClean="0"/>
              <a:t>	</a:t>
            </a:r>
            <a:r>
              <a:rPr lang="fr-FR" sz="1400" dirty="0" smtClean="0">
                <a:solidFill>
                  <a:schemeClr val="accent1"/>
                </a:solidFill>
              </a:rPr>
              <a:t>	 Configuration &gt; Management Profile &gt; nom du Management Profile.</a:t>
            </a: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dirty="0" smtClean="0"/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353E-C802-436A-933C-82E47D48BEA9}" type="datetime2">
              <a:rPr lang="fr-FR" smtClean="0"/>
              <a:pPr/>
              <a:t>lundi 2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: Capteur de fumée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AA-E76D-4A5F-B4E4-A7F5EFA5B6F8}" type="datetime1">
              <a:rPr lang="fr-FR" smtClean="0"/>
              <a:pPr/>
              <a:t>02/10/2017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755576" y="1196752"/>
            <a:ext cx="3492000" cy="4914000"/>
          </a:xfrm>
        </p:spPr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628800"/>
            <a:ext cx="37147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1043608" y="1700808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souhaite brancher un capteur de fumée sur l’entrée 1 du Citybox Controller.</a:t>
            </a:r>
          </a:p>
          <a:p>
            <a:r>
              <a:rPr lang="fr-FR" dirty="0" smtClean="0"/>
              <a:t>L’alarme se déclenche lorsque la boucle est fermée.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AA-E76D-4A5F-B4E4-A7F5EFA5B6F8}" type="datetime1">
              <a:rPr lang="fr-FR" smtClean="0"/>
              <a:pPr/>
              <a:t>02/10/2017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611560" y="1124744"/>
            <a:ext cx="3492000" cy="4914000"/>
          </a:xfrm>
        </p:spPr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84784"/>
            <a:ext cx="37338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827584" y="1484784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Qu’indique cette alarme?</a:t>
            </a:r>
          </a:p>
          <a:p>
            <a:endParaRPr lang="fr-FR" dirty="0" smtClean="0"/>
          </a:p>
          <a:p>
            <a:r>
              <a:rPr lang="fr-FR" dirty="0" smtClean="0"/>
              <a:t>NB sur le câblage :</a:t>
            </a:r>
          </a:p>
          <a:p>
            <a:r>
              <a:rPr lang="fr-FR" dirty="0" smtClean="0"/>
              <a:t>Sortie 1 : alimentation des départs</a:t>
            </a:r>
          </a:p>
          <a:p>
            <a:r>
              <a:rPr lang="fr-FR" dirty="0" smtClean="0"/>
              <a:t>Entrée 2 : capteur de porte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99592" y="3789040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L’alarme ouverture de porte se déclenche uniquement lorsque le départ est sous-tension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: Voyant lumineux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AA-E76D-4A5F-B4E4-A7F5EFA5B6F8}" type="datetime1">
              <a:rPr lang="fr-FR" smtClean="0"/>
              <a:pPr/>
              <a:t>02/10/2017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755576" y="1196752"/>
            <a:ext cx="3492000" cy="4914000"/>
          </a:xfrm>
        </p:spPr>
      </p:sp>
      <p:sp>
        <p:nvSpPr>
          <p:cNvPr id="12" name="ZoneTexte 11"/>
          <p:cNvSpPr txBox="1"/>
          <p:nvPr/>
        </p:nvSpPr>
        <p:spPr>
          <a:xfrm>
            <a:off x="1043608" y="1700808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souhaite avoir un voyant lumineux sur l’armoire qui s’allumerait lorsqu’un départ est tombé.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99592" y="3789040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Pour l’instant avec l’outil SLV, la seule action possible est l’envoi d’alarme.</a:t>
            </a:r>
          </a:p>
          <a:p>
            <a:endParaRPr lang="fr-FR" dirty="0" smtClean="0">
              <a:solidFill>
                <a:schemeClr val="accent1"/>
              </a:solidFill>
            </a:endParaRPr>
          </a:p>
          <a:p>
            <a:r>
              <a:rPr lang="fr-FR" dirty="0" smtClean="0">
                <a:solidFill>
                  <a:schemeClr val="accent1"/>
                </a:solidFill>
              </a:rPr>
              <a:t>Cependant une solution serait d’insérer un relai en série sur l’entrée qui surveille les départs.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4106" y="1981200"/>
            <a:ext cx="36004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: Différences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AA-E76D-4A5F-B4E4-A7F5EFA5B6F8}" type="datetime1">
              <a:rPr lang="fr-FR" smtClean="0"/>
              <a:pPr/>
              <a:t>02/10/2017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2589"/>
            <a:ext cx="3960440" cy="369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39552" y="5734997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Eteint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Nuit</a:t>
            </a:r>
          </a:p>
          <a:p>
            <a:endParaRPr lang="fr-FR" dirty="0" smtClean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60" y="836712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Câblage  </a:t>
            </a:r>
          </a:p>
          <a:p>
            <a:r>
              <a:rPr lang="fr-FR" dirty="0" smtClean="0"/>
              <a:t>Entrée 1 : Boucle des départs</a:t>
            </a:r>
          </a:p>
          <a:p>
            <a:r>
              <a:rPr lang="fr-FR" dirty="0" smtClean="0"/>
              <a:t>Sortie 1 : Alimentation des départs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4967536" y="5734997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Allumé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Jour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060848"/>
            <a:ext cx="389999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Wingdings" pitchFamily="2" charset="2"/>
              </a:rPr>
              <a:t>Pré-requis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66588-BB2D-4506-86E0-538DE8391273}" type="datetime2">
              <a:rPr lang="fr-FR" smtClean="0"/>
              <a:pPr/>
              <a:t>lundi 2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11560" y="1196752"/>
            <a:ext cx="806489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Modules nécessaires</a:t>
            </a:r>
          </a:p>
          <a:p>
            <a:pPr marL="342900" indent="-342900"/>
            <a:endParaRPr lang="fr-FR" sz="1600" dirty="0" smtClean="0"/>
          </a:p>
          <a:p>
            <a:pPr marL="342900" indent="-342900">
              <a:buAutoNum type="arabicPeriod"/>
            </a:pPr>
            <a:r>
              <a:rPr lang="fr-FR" sz="1600" dirty="0" smtClean="0"/>
              <a:t>PRESENTATION DE LA SOLUTION CITYBOX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ROLES ET PERIMETRES D'ACTION 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NAVIGATION CCS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Matériel nécessaire au formé</a:t>
            </a:r>
          </a:p>
          <a:p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r>
              <a:rPr lang="fr-FR" sz="1600" dirty="0" smtClean="0">
                <a:sym typeface="Wingdings" pitchFamily="2" charset="2"/>
              </a:rPr>
              <a:t>1. Ordinateur avec accès internet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pPr lvl="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Infos nécessaires</a:t>
            </a:r>
          </a:p>
          <a:p>
            <a:endParaRPr lang="fr-FR" sz="1600" dirty="0" smtClean="0"/>
          </a:p>
          <a:p>
            <a:pPr marL="342900" indent="-342900">
              <a:buAutoNum type="arabicPeriod"/>
            </a:pPr>
            <a:r>
              <a:rPr lang="fr-FR" sz="1600" dirty="0" smtClean="0"/>
              <a:t>Adresse portail Web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Compte </a:t>
            </a:r>
            <a:r>
              <a:rPr lang="fr-FR" sz="1600" smtClean="0"/>
              <a:t>d’accès CCS </a:t>
            </a:r>
            <a:r>
              <a:rPr lang="fr-FR" sz="1600" dirty="0" smtClean="0"/>
              <a:t>(créé et donné par Central </a:t>
            </a:r>
            <a:r>
              <a:rPr lang="fr-FR" sz="1600" dirty="0" err="1" smtClean="0"/>
              <a:t>Admin</a:t>
            </a:r>
            <a:r>
              <a:rPr lang="fr-FR" sz="1600" dirty="0" smtClean="0"/>
              <a:t>)</a:t>
            </a:r>
          </a:p>
          <a:p>
            <a:endParaRPr lang="fr-FR" dirty="0"/>
          </a:p>
        </p:txBody>
      </p:sp>
      <p:sp>
        <p:nvSpPr>
          <p:cNvPr id="9" name="Espace réservé du contenu 7"/>
          <p:cNvSpPr txBox="1">
            <a:spLocks/>
          </p:cNvSpPr>
          <p:nvPr/>
        </p:nvSpPr>
        <p:spPr bwMode="gray">
          <a:xfrm>
            <a:off x="683568" y="3140968"/>
            <a:ext cx="8100464" cy="3417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395536" y="1215040"/>
            <a:ext cx="8568952" cy="523829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Comprendre le principe de fonctionnement des types d’alarmes programmables : </a:t>
            </a:r>
            <a:r>
              <a:rPr lang="fr-FR" b="1" dirty="0" smtClean="0"/>
              <a:t>Perte de départ</a:t>
            </a:r>
            <a:r>
              <a:rPr lang="fr-FR" dirty="0" smtClean="0"/>
              <a:t>, </a:t>
            </a:r>
            <a:r>
              <a:rPr lang="fr-FR" b="1" dirty="0" smtClean="0"/>
              <a:t>Porte ouverte, et les </a:t>
            </a:r>
            <a:r>
              <a:rPr lang="fr-FR" b="1" dirty="0" smtClean="0"/>
              <a:t>Défauts sur Entrée X </a:t>
            </a:r>
            <a:r>
              <a:rPr lang="fr-FR" i="1" dirty="0" smtClean="0"/>
              <a:t>(x de 1 à 12)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Être capable de programmer ces types d’alarme depuis le CCS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AA-E76D-4A5F-B4E4-A7F5EFA5B6F8}" type="datetime1">
              <a:rPr lang="fr-FR" smtClean="0"/>
              <a:pPr/>
              <a:t>02/10/2017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38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câblage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472608"/>
          </a:xfrm>
        </p:spPr>
        <p:txBody>
          <a:bodyPr/>
          <a:lstStyle/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fr-FR" sz="1800" dirty="0" smtClean="0"/>
              <a:t> Surveillance de boucles Tout Ou Rien (TOR), qu’on appelle aussi boucles sèches</a:t>
            </a:r>
          </a:p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fr-FR" sz="1800" dirty="0" smtClean="0"/>
              <a:t> Les accessoires (contact de porte, contact sur porte-fusible/disjoncteur) doivent ouvrir/fermer une boucle</a:t>
            </a:r>
          </a:p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fr-FR" sz="1800" dirty="0" smtClean="0"/>
              <a:t> État ouvert ou fermé + conditions </a:t>
            </a:r>
            <a:r>
              <a:rPr lang="fr-FR" sz="1800" dirty="0" smtClean="0">
                <a:sym typeface="Wingdings" pitchFamily="2" charset="2"/>
              </a:rPr>
              <a:t></a:t>
            </a:r>
            <a:r>
              <a:rPr lang="fr-FR" sz="1800" dirty="0" smtClean="0"/>
              <a:t> Défauts sur Entrées</a:t>
            </a:r>
          </a:p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fr-FR" sz="1800" dirty="0" smtClean="0"/>
              <a:t> En cours de développement : l’état Tout-Ou-Rien peut aussi venir d’un calcul interne, notamment sur une perte de puissance à l’armoire. Les paramètres de l’algorithme seront définis au même endroit.</a:t>
            </a:r>
          </a:p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endParaRPr lang="fr-FR" sz="1800" dirty="0" smtClean="0"/>
          </a:p>
          <a:p>
            <a:pPr>
              <a:buClr>
                <a:srgbClr val="FF0000"/>
              </a:buClr>
              <a:buSzPct val="100000"/>
            </a:pPr>
            <a:r>
              <a:rPr lang="fr-FR" sz="1800" i="1" u="sng" dirty="0" smtClean="0"/>
              <a:t>Note : </a:t>
            </a:r>
            <a:r>
              <a:rPr lang="fr-FR" sz="1800" i="1" dirty="0" smtClean="0"/>
              <a:t>on recommande d’avoir une détection en boucle ouverte, et d’avoir boucle ouverte = 1, mais on peut choisir d’inverser la valeur (tout en restant en détection boucle ouverte)</a:t>
            </a:r>
          </a:p>
          <a:p>
            <a:pPr>
              <a:buClr>
                <a:srgbClr val="FF0000"/>
              </a:buClr>
              <a:buSzPct val="100000"/>
            </a:pPr>
            <a:endParaRPr lang="fr-FR" sz="1800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C8FB-55BC-4369-926E-F61B9A3AE6A4}" type="datetime1">
              <a:rPr lang="fr-FR" smtClean="0"/>
              <a:pPr/>
              <a:t>02/10/2017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517232"/>
            <a:ext cx="62007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Résumé des défauts potentiels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316488" cy="5238296"/>
          </a:xfrm>
        </p:spPr>
        <p:txBody>
          <a:bodyPr/>
          <a:lstStyle/>
          <a:p>
            <a:pPr>
              <a:spcAft>
                <a:spcPts val="0"/>
              </a:spcAft>
              <a:buClr>
                <a:srgbClr val="FF0000"/>
              </a:buClr>
            </a:pPr>
            <a:r>
              <a:rPr lang="fr-FR" noProof="0" dirty="0" smtClean="0"/>
              <a:t>Le Citybox Controller possède plusieurs entrées ou Input</a:t>
            </a:r>
          </a:p>
          <a:p>
            <a:pPr>
              <a:spcAft>
                <a:spcPts val="0"/>
              </a:spcAft>
              <a:buClr>
                <a:srgbClr val="FF0000"/>
              </a:buClr>
            </a:pPr>
            <a:endParaRPr lang="fr-FR" dirty="0" smtClean="0"/>
          </a:p>
          <a:p>
            <a:pPr>
              <a:spcAft>
                <a:spcPts val="0"/>
              </a:spcAft>
              <a:buClr>
                <a:srgbClr val="FF0000"/>
              </a:buClr>
            </a:pPr>
            <a:r>
              <a:rPr lang="fr-FR" noProof="0" dirty="0" smtClean="0"/>
              <a:t>À l’armoire, on surveille principalement 2 types de problèmes :</a:t>
            </a:r>
          </a:p>
          <a:p>
            <a:pPr>
              <a:spcAft>
                <a:spcPts val="0"/>
              </a:spcAft>
              <a:buClr>
                <a:srgbClr val="FF0000"/>
              </a:buClr>
            </a:pPr>
            <a:endParaRPr lang="fr-FR" noProof="0" dirty="0" smtClean="0"/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fr-FR" noProof="0" dirty="0" smtClean="0"/>
              <a:t> Perte de départ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fr-FR" noProof="0" dirty="0" smtClean="0"/>
              <a:t> Ouverture de porte</a:t>
            </a:r>
          </a:p>
          <a:p>
            <a:pPr>
              <a:spcAft>
                <a:spcPts val="0"/>
              </a:spcAft>
              <a:buClr>
                <a:srgbClr val="FF0000"/>
              </a:buClr>
            </a:pPr>
            <a:r>
              <a:rPr lang="fr-FR" dirty="0" smtClean="0">
                <a:sym typeface="Wingdings" pitchFamily="2" charset="2"/>
              </a:rPr>
              <a:t> Ce sont les 2 premières « Input </a:t>
            </a:r>
            <a:r>
              <a:rPr lang="fr-FR" dirty="0" err="1" smtClean="0">
                <a:sym typeface="Wingdings" pitchFamily="2" charset="2"/>
              </a:rPr>
              <a:t>Failures</a:t>
            </a:r>
            <a:r>
              <a:rPr lang="fr-FR" dirty="0" smtClean="0">
                <a:sym typeface="Wingdings" pitchFamily="2" charset="2"/>
              </a:rPr>
              <a:t> » créées, toujours disponibles</a:t>
            </a:r>
            <a:endParaRPr lang="fr-FR" dirty="0" smtClean="0"/>
          </a:p>
          <a:p>
            <a:pPr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</a:pPr>
            <a:endParaRPr lang="fr-FR" i="1" dirty="0" smtClean="0"/>
          </a:p>
          <a:p>
            <a:pPr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</a:pPr>
            <a:endParaRPr lang="fr-FR" i="1" noProof="0" dirty="0" smtClean="0"/>
          </a:p>
          <a:p>
            <a:pPr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fr-FR" i="1" dirty="0" smtClean="0"/>
              <a:t> </a:t>
            </a:r>
            <a:r>
              <a:rPr lang="fr-FR" dirty="0" smtClean="0"/>
              <a:t>On peut également choisir de surveiller un « Défaut Sur Entrées Générique », ou « Input </a:t>
            </a:r>
            <a:r>
              <a:rPr lang="fr-FR" dirty="0" err="1" smtClean="0"/>
              <a:t>Failure</a:t>
            </a:r>
            <a:r>
              <a:rPr lang="fr-FR" dirty="0" smtClean="0"/>
              <a:t> ». </a:t>
            </a:r>
          </a:p>
          <a:p>
            <a:pPr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De 6 à 18 sont disponibles selon le modèle déclaré dans SLV (CC ou CC </a:t>
            </a:r>
            <a:r>
              <a:rPr lang="fr-FR" dirty="0" err="1" smtClean="0"/>
              <a:t>Ext</a:t>
            </a:r>
            <a:r>
              <a:rPr lang="fr-FR" dirty="0" smtClean="0"/>
              <a:t>). Le fonctionnement est parfaitement identique aux 2 précédentes</a:t>
            </a:r>
          </a:p>
          <a:p>
            <a:pPr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fr-FR" noProof="0" dirty="0" smtClean="0"/>
              <a:t> Génériques, elles permettront via SLV d’indiquer la nature du défaut surveillé (Niveau Pompe à eau critique, Intrusion, perte du départ 18, etc.)</a:t>
            </a:r>
          </a:p>
          <a:p>
            <a:pPr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</a:pPr>
            <a:endParaRPr lang="fr-FR" dirty="0" smtClean="0"/>
          </a:p>
          <a:p>
            <a:pPr>
              <a:spcAft>
                <a:spcPts val="0"/>
              </a:spcAft>
              <a:buClr>
                <a:srgbClr val="FF0000"/>
              </a:buClr>
            </a:pPr>
            <a:endParaRPr lang="fr-FR" noProof="0" dirty="0" smtClean="0"/>
          </a:p>
          <a:p>
            <a:pPr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</a:pPr>
            <a:endParaRPr lang="fr-FR" noProof="0" dirty="0" smtClean="0"/>
          </a:p>
          <a:p>
            <a:pPr>
              <a:spcAft>
                <a:spcPts val="0"/>
              </a:spcAft>
            </a:pPr>
            <a:endParaRPr lang="fr-FR" noProof="0" dirty="0" smtClean="0"/>
          </a:p>
          <a:p>
            <a:pPr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</a:pPr>
            <a:endParaRPr lang="fr-FR" noProof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405-F892-4ABF-A530-A1BA932BFBBA}" type="datetime1">
              <a:rPr lang="fr-FR" smtClean="0"/>
              <a:pPr/>
              <a:t>02/10/2017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Ajouts et modifications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AA-E76D-4A5F-B4E4-A7F5EFA5B6F8}" type="datetime1">
              <a:rPr lang="fr-FR" smtClean="0"/>
              <a:pPr/>
              <a:t>02/10/2017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27584" y="5734997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Paramètre de niveau </a:t>
            </a:r>
            <a:r>
              <a:rPr lang="fr-FR" dirty="0" err="1" smtClean="0"/>
              <a:t>admin</a:t>
            </a:r>
            <a:endParaRPr lang="fr-FR" dirty="0" smtClean="0"/>
          </a:p>
          <a:p>
            <a:r>
              <a:rPr lang="fr-FR" dirty="0" smtClean="0"/>
              <a:t>Ajouts possibles depuis la fiche de profil de gestion (Management Profile)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78105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573016"/>
            <a:ext cx="503502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Porte ouverte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AA-E76D-4A5F-B4E4-A7F5EFA5B6F8}" type="datetime1">
              <a:rPr lang="fr-FR" smtClean="0"/>
              <a:pPr/>
              <a:t>02/10/2017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5904656" cy="543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Perte de départ – régime permanent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AA-E76D-4A5F-B4E4-A7F5EFA5B6F8}" type="datetime1">
              <a:rPr lang="fr-FR" smtClean="0"/>
              <a:pPr/>
              <a:t>02/10/2017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572000" y="4221088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</a:rPr>
              <a:t>2</a:t>
            </a:r>
            <a:endParaRPr lang="fr-FR" sz="8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752" y="908720"/>
            <a:ext cx="5875560" cy="544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Perte de départ – régime jour/nuit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AA-E76D-4A5F-B4E4-A7F5EFA5B6F8}" type="datetime1">
              <a:rPr lang="fr-FR" smtClean="0"/>
              <a:pPr/>
              <a:t>02/10/2017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5890" y="836712"/>
            <a:ext cx="5790406" cy="559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_bleu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_orange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Microsoft Office PowerPoint</Application>
  <PresentationFormat>Affichage à l'écran (4:3)</PresentationFormat>
  <Paragraphs>148</Paragraphs>
  <Slides>15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Tahoma</vt:lpstr>
      <vt:lpstr>Wingdings</vt:lpstr>
      <vt:lpstr>Masque_bleu</vt:lpstr>
      <vt:lpstr>Masque_orange</vt:lpstr>
      <vt:lpstr>Présentation PowerPoint</vt:lpstr>
      <vt:lpstr>Pré-requis</vt:lpstr>
      <vt:lpstr>Objectifs</vt:lpstr>
      <vt:lpstr>Rappel câblage</vt:lpstr>
      <vt:lpstr>Résumé des défauts potentiels</vt:lpstr>
      <vt:lpstr>Ajouts et modifications</vt:lpstr>
      <vt:lpstr>Porte ouverte</vt:lpstr>
      <vt:lpstr>Perte de départ – régime permanent</vt:lpstr>
      <vt:lpstr>Perte de départ – régime jour/nuit</vt:lpstr>
      <vt:lpstr>Autre : Input Failure générique</vt:lpstr>
      <vt:lpstr>Points-clés</vt:lpstr>
      <vt:lpstr>Exercice : Capteur de fumée</vt:lpstr>
      <vt:lpstr>Exercice</vt:lpstr>
      <vt:lpstr>Exercice : Voyant lumineux</vt:lpstr>
      <vt:lpstr>Exercice : Différences</vt:lpstr>
    </vt:vector>
  </TitlesOfParts>
  <Company>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G.DEFOUR</dc:creator>
  <cp:lastModifiedBy>Nicolas LEFEVRE</cp:lastModifiedBy>
  <cp:revision>366</cp:revision>
  <dcterms:created xsi:type="dcterms:W3CDTF">2012-06-19T08:22:40Z</dcterms:created>
  <dcterms:modified xsi:type="dcterms:W3CDTF">2017-10-02T15:51:03Z</dcterms:modified>
</cp:coreProperties>
</file>