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4"/>
  </p:notesMasterIdLst>
  <p:sldIdLst>
    <p:sldId id="319" r:id="rId3"/>
    <p:sldId id="310" r:id="rId4"/>
    <p:sldId id="328" r:id="rId5"/>
    <p:sldId id="304" r:id="rId6"/>
    <p:sldId id="331" r:id="rId7"/>
    <p:sldId id="313" r:id="rId8"/>
    <p:sldId id="330" r:id="rId9"/>
    <p:sldId id="329" r:id="rId10"/>
    <p:sldId id="314" r:id="rId11"/>
    <p:sldId id="326" r:id="rId12"/>
    <p:sldId id="323" r:id="rId13"/>
    <p:sldId id="332" r:id="rId14"/>
    <p:sldId id="320" r:id="rId15"/>
    <p:sldId id="315" r:id="rId16"/>
    <p:sldId id="333" r:id="rId17"/>
    <p:sldId id="322" r:id="rId18"/>
    <p:sldId id="321" r:id="rId19"/>
    <p:sldId id="327" r:id="rId20"/>
    <p:sldId id="324" r:id="rId21"/>
    <p:sldId id="325" r:id="rId22"/>
    <p:sldId id="306" r:id="rId23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918">
          <p15:clr>
            <a:srgbClr val="A4A3A4"/>
          </p15:clr>
        </p15:guide>
        <p15:guide id="3" orient="horz" pos="2624">
          <p15:clr>
            <a:srgbClr val="A4A3A4"/>
          </p15:clr>
        </p15:guide>
        <p15:guide id="4" pos="2880">
          <p15:clr>
            <a:srgbClr val="A4A3A4"/>
          </p15:clr>
        </p15:guide>
        <p15:guide id="5" pos="552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5F6FF"/>
    <a:srgbClr val="00A8D6"/>
    <a:srgbClr val="005CA9"/>
    <a:srgbClr val="E3003C"/>
    <a:srgbClr val="99CCFF"/>
    <a:srgbClr val="DCECF0"/>
    <a:srgbClr val="D9D9D9"/>
    <a:srgbClr val="CCECFF"/>
    <a:srgbClr val="A317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5" autoAdjust="0"/>
    <p:restoredTop sz="78256" autoAdjust="0"/>
  </p:normalViewPr>
  <p:slideViewPr>
    <p:cSldViewPr>
      <p:cViewPr varScale="1">
        <p:scale>
          <a:sx n="81" d="100"/>
          <a:sy n="81" d="100"/>
        </p:scale>
        <p:origin x="108" y="96"/>
      </p:cViewPr>
      <p:guideLst>
        <p:guide orient="horz" pos="2160"/>
        <p:guide orient="horz" pos="3918"/>
        <p:guide orient="horz" pos="2624"/>
        <p:guide pos="2880"/>
        <p:guide pos="552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5.xml"/><Relationship Id="rId1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408DD4-2848-4130-91D2-DA279B566371}" type="datetimeFigureOut">
              <a:rPr lang="fr-FR" smtClean="0"/>
              <a:pPr/>
              <a:t>30/05/2016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6E92E-1CC9-49FE-85F2-4F6117653B4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6692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Schéma pour lier les « blocs » (CCS, SLV, </a:t>
            </a:r>
            <a:r>
              <a:rPr lang="fr-FR" dirty="0" err="1" smtClean="0"/>
              <a:t>Citybox</a:t>
            </a:r>
            <a:r>
              <a:rPr lang="fr-FR" dirty="0" smtClean="0"/>
              <a:t> Controller, services IP…)</a:t>
            </a:r>
          </a:p>
          <a:p>
            <a:r>
              <a:rPr lang="fr-FR" dirty="0" smtClean="0"/>
              <a:t>Permet de positionner le formé sur les éléments qu’il aura à sa charge (terrain</a:t>
            </a:r>
            <a:r>
              <a:rPr lang="fr-FR" baseline="0" dirty="0" smtClean="0"/>
              <a:t> pour pose, CCS/SLV/</a:t>
            </a:r>
            <a:r>
              <a:rPr lang="fr-FR" baseline="0" dirty="0" err="1" smtClean="0"/>
              <a:t>CityBox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Controllers</a:t>
            </a:r>
            <a:r>
              <a:rPr lang="fr-FR" baseline="0" dirty="0" smtClean="0"/>
              <a:t> pour </a:t>
            </a:r>
            <a:r>
              <a:rPr lang="fr-FR" baseline="0" dirty="0" err="1" smtClean="0"/>
              <a:t>admin</a:t>
            </a:r>
            <a:r>
              <a:rPr lang="fr-FR" baseline="0" dirty="0" smtClean="0"/>
              <a:t>, etc.)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40213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…PackWeb,</a:t>
            </a:r>
            <a:r>
              <a:rPr lang="fr-FR" baseline="0" dirty="0" smtClean="0"/>
              <a:t> s’il existe!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4550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…PackWeb,</a:t>
            </a:r>
            <a:r>
              <a:rPr lang="fr-FR" baseline="0" dirty="0" smtClean="0"/>
              <a:t> s’il existe!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4550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Schéma pour lier les « blocs » (CCS, SLV, </a:t>
            </a:r>
            <a:r>
              <a:rPr lang="fr-FR" dirty="0" err="1" smtClean="0"/>
              <a:t>Citybox</a:t>
            </a:r>
            <a:r>
              <a:rPr lang="fr-FR" dirty="0" smtClean="0"/>
              <a:t> Controller, services IP…)</a:t>
            </a:r>
          </a:p>
          <a:p>
            <a:r>
              <a:rPr lang="fr-FR" dirty="0" smtClean="0"/>
              <a:t>Permet de positionner le formé sur les éléments qu’il aura à sa charge (terrain</a:t>
            </a:r>
            <a:r>
              <a:rPr lang="fr-FR" baseline="0" dirty="0" smtClean="0"/>
              <a:t> pour pose, CCS/SLV/</a:t>
            </a:r>
            <a:r>
              <a:rPr lang="fr-FR" baseline="0" dirty="0" err="1" smtClean="0"/>
              <a:t>CityBox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Controllers</a:t>
            </a:r>
            <a:r>
              <a:rPr lang="fr-FR" baseline="0" dirty="0" smtClean="0"/>
              <a:t> pour </a:t>
            </a:r>
            <a:r>
              <a:rPr lang="fr-FR" baseline="0" dirty="0" err="1" smtClean="0"/>
              <a:t>admin</a:t>
            </a:r>
            <a:r>
              <a:rPr lang="fr-FR" baseline="0" dirty="0" smtClean="0"/>
              <a:t>, etc.)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2011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3 diapos ?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7682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3 diapos ?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1926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3 diapos ?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9725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Introduire les groupes par une ou 2 </a:t>
            </a:r>
            <a:r>
              <a:rPr lang="fr-FR" dirty="0" err="1" smtClean="0"/>
              <a:t>slides</a:t>
            </a:r>
            <a:r>
              <a:rPr lang="fr-FR" dirty="0" smtClean="0"/>
              <a:t> sur le</a:t>
            </a:r>
            <a:r>
              <a:rPr lang="fr-FR" baseline="0" dirty="0" smtClean="0"/>
              <a:t> « fichier de configuration » et son contenu, qui est généré par le commissionnement.</a:t>
            </a:r>
          </a:p>
          <a:p>
            <a:r>
              <a:rPr lang="fr-FR" baseline="0" dirty="0" smtClean="0"/>
              <a:t>Petite </a:t>
            </a:r>
            <a:r>
              <a:rPr lang="fr-FR" baseline="0" dirty="0" err="1" smtClean="0"/>
              <a:t>modif</a:t>
            </a:r>
            <a:r>
              <a:rPr lang="fr-FR" baseline="0" dirty="0" smtClean="0"/>
              <a:t> sur « config CC », où il faut clairement dire que c’est le « configurateur avancé » qui choisit sa stratégie sur les groupes. Peut être faire un module sur la notion </a:t>
            </a:r>
            <a:r>
              <a:rPr lang="fr-FR" baseline="0" smtClean="0"/>
              <a:t>de groupe?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425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Introduire les groupes par une ou 2 </a:t>
            </a:r>
            <a:r>
              <a:rPr lang="fr-FR" dirty="0" err="1" smtClean="0"/>
              <a:t>slides</a:t>
            </a:r>
            <a:r>
              <a:rPr lang="fr-FR" dirty="0" smtClean="0"/>
              <a:t> sur le</a:t>
            </a:r>
            <a:r>
              <a:rPr lang="fr-FR" baseline="0" dirty="0" smtClean="0"/>
              <a:t> « fichier de configuration » et son contenu, qui est généré par le commissionnement.</a:t>
            </a:r>
          </a:p>
          <a:p>
            <a:r>
              <a:rPr lang="fr-FR" baseline="0" dirty="0" smtClean="0"/>
              <a:t>Petite </a:t>
            </a:r>
            <a:r>
              <a:rPr lang="fr-FR" baseline="0" dirty="0" err="1" smtClean="0"/>
              <a:t>modif</a:t>
            </a:r>
            <a:r>
              <a:rPr lang="fr-FR" baseline="0" dirty="0" smtClean="0"/>
              <a:t> sur « config CC », où il faut clairement dire que c’est le « configurateur avancé » qui choisit sa stratégie sur les groupes. Peut être faire un module sur la notion de groupe?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59824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Décider de</a:t>
            </a:r>
            <a:r>
              <a:rPr lang="fr-FR" baseline="0" dirty="0" smtClean="0"/>
              <a:t> la position de cette diapo par rapport au schéma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36271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7485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logo_texte_titr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904000" y="5598000"/>
            <a:ext cx="3240000" cy="1261269"/>
          </a:xfrm>
          <a:prstGeom prst="rect">
            <a:avLst/>
          </a:prstGeom>
        </p:spPr>
      </p:pic>
      <p:pic>
        <p:nvPicPr>
          <p:cNvPr id="14" name="Image 13" descr="logo_titr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744000" y="5598000"/>
            <a:ext cx="1692000" cy="1262141"/>
          </a:xfrm>
          <a:prstGeom prst="rect">
            <a:avLst/>
          </a:prstGeom>
        </p:spPr>
      </p:pic>
      <p:pic>
        <p:nvPicPr>
          <p:cNvPr id="13" name="Image 12" descr="fond_titre_2_bis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22000" y="252000"/>
            <a:ext cx="8102286" cy="5400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 bwMode="gray">
          <a:xfrm>
            <a:off x="522000" y="395520"/>
            <a:ext cx="3905984" cy="801232"/>
          </a:xfrm>
        </p:spPr>
        <p:txBody>
          <a:bodyPr anchor="t" anchorCtr="0"/>
          <a:lstStyle>
            <a:lvl1pPr>
              <a:defRPr sz="2600" b="0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gray">
          <a:xfrm>
            <a:off x="522000" y="1240184"/>
            <a:ext cx="3905984" cy="820664"/>
          </a:xfrm>
        </p:spPr>
        <p:txBody>
          <a:bodyPr/>
          <a:lstStyle>
            <a:lvl1pPr marL="0" indent="0" algn="l">
              <a:lnSpc>
                <a:spcPts val="2800"/>
              </a:lnSpc>
              <a:spcAft>
                <a:spcPts val="0"/>
              </a:spcAft>
              <a:buNone/>
              <a:defRPr sz="20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D4BA585-FA4E-4BB7-9B1D-F2F617AF4660}" type="datetime2">
              <a:rPr lang="fr-FR" smtClean="0"/>
              <a:pPr/>
              <a:t>lundi 30 mai 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6659563" y="4270375"/>
            <a:ext cx="1944687" cy="1030833"/>
          </a:xfrm>
        </p:spPr>
        <p:txBody>
          <a:bodyPr/>
          <a:lstStyle>
            <a:lvl1pPr>
              <a:spcAft>
                <a:spcPts val="0"/>
              </a:spcAft>
              <a:defRPr sz="1600" baseline="0"/>
            </a:lvl1pPr>
          </a:lstStyle>
          <a:p>
            <a:pPr lvl="0"/>
            <a:r>
              <a:rPr lang="fr-FR" dirty="0" smtClean="0"/>
              <a:t>Date</a:t>
            </a:r>
          </a:p>
          <a:p>
            <a:pPr lvl="0"/>
            <a:r>
              <a:rPr lang="fr-FR" dirty="0" smtClean="0"/>
              <a:t>Name / </a:t>
            </a:r>
            <a:r>
              <a:rPr lang="fr-FR" dirty="0" err="1" smtClean="0"/>
              <a:t>Function</a:t>
            </a:r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F1C2FC98-224D-48CE-9D7C-A5C1EB76E1C3}" type="datetime2">
              <a:rPr lang="fr-FR" smtClean="0"/>
              <a:pPr/>
              <a:t>lundi 30 mai 2016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Formation à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3" hasCustomPrompt="1"/>
          </p:nvPr>
        </p:nvSpPr>
        <p:spPr bwMode="gray">
          <a:xfrm>
            <a:off x="630610" y="3933055"/>
            <a:ext cx="4320480" cy="2160241"/>
          </a:xfrm>
        </p:spPr>
        <p:txBody>
          <a:bodyPr bIns="792000" anchor="ctr" anchorCtr="0"/>
          <a:lstStyle>
            <a:lvl1pPr algn="ctr">
              <a:defRPr sz="1000" b="1"/>
            </a:lvl1pPr>
          </a:lstStyle>
          <a:p>
            <a:r>
              <a:rPr lang="fr-FR" dirty="0" smtClean="0"/>
              <a:t> Graphique</a:t>
            </a:r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254623" y="1255712"/>
            <a:ext cx="3511551" cy="2844000"/>
          </a:xfrm>
          <a:prstGeom prst="round1Rect">
            <a:avLst>
              <a:gd name="adj" fmla="val 13501"/>
            </a:avLst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spcAft>
                <a:spcPts val="600"/>
              </a:spcAft>
              <a:buFont typeface="Arial" pitchFamily="34" charset="0"/>
              <a:buNone/>
              <a:defRPr sz="5500" b="1" u="none">
                <a:solidFill>
                  <a:schemeClr val="bg1"/>
                </a:solidFill>
              </a:defRPr>
            </a:lvl1pPr>
            <a:lvl2pPr marL="0" indent="0" algn="ctr">
              <a:buFont typeface="Arial" pitchFamily="34" charset="0"/>
              <a:buNone/>
              <a:defRPr sz="1350" cap="all" baseline="0">
                <a:solidFill>
                  <a:schemeClr val="bg1"/>
                </a:solidFill>
              </a:defRPr>
            </a:lvl2pPr>
            <a:lvl3pPr marL="0" indent="0" algn="ctr"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00 %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2" name="Espace réservé du texte 10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254624" y="4165600"/>
            <a:ext cx="3511552" cy="1816100"/>
          </a:xfrm>
          <a:custGeom>
            <a:avLst/>
            <a:gdLst>
              <a:gd name="connsiteX0" fmla="*/ 0 w 3492000"/>
              <a:gd name="connsiteY0" fmla="*/ 0 h 1819920"/>
              <a:gd name="connsiteX1" fmla="*/ 3085594 w 3492000"/>
              <a:gd name="connsiteY1" fmla="*/ 0 h 1819920"/>
              <a:gd name="connsiteX2" fmla="*/ 3372966 w 3492000"/>
              <a:gd name="connsiteY2" fmla="*/ 119034 h 1819920"/>
              <a:gd name="connsiteX3" fmla="*/ 3491999 w 3492000"/>
              <a:gd name="connsiteY3" fmla="*/ 406407 h 1819920"/>
              <a:gd name="connsiteX4" fmla="*/ 3492000 w 3492000"/>
              <a:gd name="connsiteY4" fmla="*/ 1819920 h 1819920"/>
              <a:gd name="connsiteX5" fmla="*/ 3492000 w 3492000"/>
              <a:gd name="connsiteY5" fmla="*/ 1819920 h 1819920"/>
              <a:gd name="connsiteX6" fmla="*/ 3492000 w 3492000"/>
              <a:gd name="connsiteY6" fmla="*/ 1819920 h 1819920"/>
              <a:gd name="connsiteX7" fmla="*/ 406406 w 3492000"/>
              <a:gd name="connsiteY7" fmla="*/ 1819920 h 1819920"/>
              <a:gd name="connsiteX8" fmla="*/ 119034 w 3492000"/>
              <a:gd name="connsiteY8" fmla="*/ 1700886 h 1819920"/>
              <a:gd name="connsiteX9" fmla="*/ 1 w 3492000"/>
              <a:gd name="connsiteY9" fmla="*/ 1413513 h 1819920"/>
              <a:gd name="connsiteX10" fmla="*/ 0 w 3492000"/>
              <a:gd name="connsiteY10" fmla="*/ 0 h 1819920"/>
              <a:gd name="connsiteX11" fmla="*/ 0 w 3492000"/>
              <a:gd name="connsiteY11" fmla="*/ 0 h 1819920"/>
              <a:gd name="connsiteX12" fmla="*/ 0 w 3492000"/>
              <a:gd name="connsiteY12" fmla="*/ 0 h 1819920"/>
              <a:gd name="connsiteX0" fmla="*/ 0 w 3667594"/>
              <a:gd name="connsiteY0" fmla="*/ 0 h 1819920"/>
              <a:gd name="connsiteX1" fmla="*/ 3085594 w 3667594"/>
              <a:gd name="connsiteY1" fmla="*/ 0 h 1819920"/>
              <a:gd name="connsiteX2" fmla="*/ 3491999 w 3667594"/>
              <a:gd name="connsiteY2" fmla="*/ 406407 h 1819920"/>
              <a:gd name="connsiteX3" fmla="*/ 3492000 w 3667594"/>
              <a:gd name="connsiteY3" fmla="*/ 1819920 h 1819920"/>
              <a:gd name="connsiteX4" fmla="*/ 3492000 w 3667594"/>
              <a:gd name="connsiteY4" fmla="*/ 1819920 h 1819920"/>
              <a:gd name="connsiteX5" fmla="*/ 3492000 w 3667594"/>
              <a:gd name="connsiteY5" fmla="*/ 1819920 h 1819920"/>
              <a:gd name="connsiteX6" fmla="*/ 406406 w 3667594"/>
              <a:gd name="connsiteY6" fmla="*/ 1819920 h 1819920"/>
              <a:gd name="connsiteX7" fmla="*/ 119034 w 3667594"/>
              <a:gd name="connsiteY7" fmla="*/ 1700886 h 1819920"/>
              <a:gd name="connsiteX8" fmla="*/ 1 w 3667594"/>
              <a:gd name="connsiteY8" fmla="*/ 1413513 h 1819920"/>
              <a:gd name="connsiteX9" fmla="*/ 0 w 3667594"/>
              <a:gd name="connsiteY9" fmla="*/ 0 h 1819920"/>
              <a:gd name="connsiteX10" fmla="*/ 0 w 3667594"/>
              <a:gd name="connsiteY10" fmla="*/ 0 h 1819920"/>
              <a:gd name="connsiteX11" fmla="*/ 0 w 3667594"/>
              <a:gd name="connsiteY11" fmla="*/ 0 h 1819920"/>
              <a:gd name="connsiteX0" fmla="*/ 0 w 3667594"/>
              <a:gd name="connsiteY0" fmla="*/ 0 h 1819920"/>
              <a:gd name="connsiteX1" fmla="*/ 3085594 w 3667594"/>
              <a:gd name="connsiteY1" fmla="*/ 0 h 1819920"/>
              <a:gd name="connsiteX2" fmla="*/ 3492000 w 3667594"/>
              <a:gd name="connsiteY2" fmla="*/ 1819920 h 1819920"/>
              <a:gd name="connsiteX3" fmla="*/ 3492000 w 3667594"/>
              <a:gd name="connsiteY3" fmla="*/ 1819920 h 1819920"/>
              <a:gd name="connsiteX4" fmla="*/ 3492000 w 3667594"/>
              <a:gd name="connsiteY4" fmla="*/ 1819920 h 1819920"/>
              <a:gd name="connsiteX5" fmla="*/ 406406 w 3667594"/>
              <a:gd name="connsiteY5" fmla="*/ 1819920 h 1819920"/>
              <a:gd name="connsiteX6" fmla="*/ 119034 w 3667594"/>
              <a:gd name="connsiteY6" fmla="*/ 1700886 h 1819920"/>
              <a:gd name="connsiteX7" fmla="*/ 1 w 3667594"/>
              <a:gd name="connsiteY7" fmla="*/ 1413513 h 1819920"/>
              <a:gd name="connsiteX8" fmla="*/ 0 w 3667594"/>
              <a:gd name="connsiteY8" fmla="*/ 0 h 1819920"/>
              <a:gd name="connsiteX9" fmla="*/ 0 w 3667594"/>
              <a:gd name="connsiteY9" fmla="*/ 0 h 1819920"/>
              <a:gd name="connsiteX10" fmla="*/ 0 w 3667594"/>
              <a:gd name="connsiteY10" fmla="*/ 0 h 1819920"/>
              <a:gd name="connsiteX0" fmla="*/ 0 w 3492000"/>
              <a:gd name="connsiteY0" fmla="*/ 579 h 1820499"/>
              <a:gd name="connsiteX1" fmla="*/ 3085594 w 3492000"/>
              <a:gd name="connsiteY1" fmla="*/ 579 h 1820499"/>
              <a:gd name="connsiteX2" fmla="*/ 3492000 w 3492000"/>
              <a:gd name="connsiteY2" fmla="*/ 1820499 h 1820499"/>
              <a:gd name="connsiteX3" fmla="*/ 3492000 w 3492000"/>
              <a:gd name="connsiteY3" fmla="*/ 1820499 h 1820499"/>
              <a:gd name="connsiteX4" fmla="*/ 3492000 w 3492000"/>
              <a:gd name="connsiteY4" fmla="*/ 1820499 h 1820499"/>
              <a:gd name="connsiteX5" fmla="*/ 406406 w 3492000"/>
              <a:gd name="connsiteY5" fmla="*/ 1820499 h 1820499"/>
              <a:gd name="connsiteX6" fmla="*/ 119034 w 3492000"/>
              <a:gd name="connsiteY6" fmla="*/ 1701465 h 1820499"/>
              <a:gd name="connsiteX7" fmla="*/ 1 w 3492000"/>
              <a:gd name="connsiteY7" fmla="*/ 1414092 h 1820499"/>
              <a:gd name="connsiteX8" fmla="*/ 0 w 3492000"/>
              <a:gd name="connsiteY8" fmla="*/ 579 h 1820499"/>
              <a:gd name="connsiteX9" fmla="*/ 0 w 3492000"/>
              <a:gd name="connsiteY9" fmla="*/ 579 h 1820499"/>
              <a:gd name="connsiteX10" fmla="*/ 0 w 3492000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4106372"/>
              <a:gd name="connsiteY0" fmla="*/ 579 h 1820499"/>
              <a:gd name="connsiteX1" fmla="*/ 3493840 w 4106372"/>
              <a:gd name="connsiteY1" fmla="*/ 579 h 1820499"/>
              <a:gd name="connsiteX2" fmla="*/ 3492000 w 4106372"/>
              <a:gd name="connsiteY2" fmla="*/ 1820499 h 1820499"/>
              <a:gd name="connsiteX3" fmla="*/ 3492000 w 4106372"/>
              <a:gd name="connsiteY3" fmla="*/ 1820499 h 1820499"/>
              <a:gd name="connsiteX4" fmla="*/ 3492000 w 4106372"/>
              <a:gd name="connsiteY4" fmla="*/ 1820499 h 1820499"/>
              <a:gd name="connsiteX5" fmla="*/ 406406 w 4106372"/>
              <a:gd name="connsiteY5" fmla="*/ 1820499 h 1820499"/>
              <a:gd name="connsiteX6" fmla="*/ 119034 w 4106372"/>
              <a:gd name="connsiteY6" fmla="*/ 1701465 h 1820499"/>
              <a:gd name="connsiteX7" fmla="*/ 1 w 4106372"/>
              <a:gd name="connsiteY7" fmla="*/ 1414092 h 1820499"/>
              <a:gd name="connsiteX8" fmla="*/ 0 w 4106372"/>
              <a:gd name="connsiteY8" fmla="*/ 579 h 1820499"/>
              <a:gd name="connsiteX9" fmla="*/ 0 w 4106372"/>
              <a:gd name="connsiteY9" fmla="*/ 579 h 1820499"/>
              <a:gd name="connsiteX10" fmla="*/ 0 w 4106372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3492000"/>
              <a:gd name="connsiteY0" fmla="*/ 0 h 1819920"/>
              <a:gd name="connsiteX1" fmla="*/ 3205808 w 3492000"/>
              <a:gd name="connsiteY1" fmla="*/ 199924 h 1819920"/>
              <a:gd name="connsiteX2" fmla="*/ 3492000 w 3492000"/>
              <a:gd name="connsiteY2" fmla="*/ 1819920 h 1819920"/>
              <a:gd name="connsiteX3" fmla="*/ 3492000 w 3492000"/>
              <a:gd name="connsiteY3" fmla="*/ 1819920 h 1819920"/>
              <a:gd name="connsiteX4" fmla="*/ 3492000 w 3492000"/>
              <a:gd name="connsiteY4" fmla="*/ 1819920 h 1819920"/>
              <a:gd name="connsiteX5" fmla="*/ 406406 w 3492000"/>
              <a:gd name="connsiteY5" fmla="*/ 1819920 h 1819920"/>
              <a:gd name="connsiteX6" fmla="*/ 119034 w 3492000"/>
              <a:gd name="connsiteY6" fmla="*/ 1700886 h 1819920"/>
              <a:gd name="connsiteX7" fmla="*/ 1 w 3492000"/>
              <a:gd name="connsiteY7" fmla="*/ 1413513 h 1819920"/>
              <a:gd name="connsiteX8" fmla="*/ 0 w 3492000"/>
              <a:gd name="connsiteY8" fmla="*/ 0 h 1819920"/>
              <a:gd name="connsiteX9" fmla="*/ 0 w 3492000"/>
              <a:gd name="connsiteY9" fmla="*/ 0 h 1819920"/>
              <a:gd name="connsiteX10" fmla="*/ 0 w 3492000"/>
              <a:gd name="connsiteY10" fmla="*/ 0 h 1819920"/>
              <a:gd name="connsiteX0" fmla="*/ 0 w 3492000"/>
              <a:gd name="connsiteY0" fmla="*/ 0 h 1819920"/>
              <a:gd name="connsiteX1" fmla="*/ 3492000 w 3492000"/>
              <a:gd name="connsiteY1" fmla="*/ 1819920 h 1819920"/>
              <a:gd name="connsiteX2" fmla="*/ 3492000 w 3492000"/>
              <a:gd name="connsiteY2" fmla="*/ 1819920 h 1819920"/>
              <a:gd name="connsiteX3" fmla="*/ 3492000 w 3492000"/>
              <a:gd name="connsiteY3" fmla="*/ 1819920 h 1819920"/>
              <a:gd name="connsiteX4" fmla="*/ 406406 w 3492000"/>
              <a:gd name="connsiteY4" fmla="*/ 1819920 h 1819920"/>
              <a:gd name="connsiteX5" fmla="*/ 119034 w 3492000"/>
              <a:gd name="connsiteY5" fmla="*/ 1700886 h 1819920"/>
              <a:gd name="connsiteX6" fmla="*/ 1 w 3492000"/>
              <a:gd name="connsiteY6" fmla="*/ 1413513 h 1819920"/>
              <a:gd name="connsiteX7" fmla="*/ 0 w 3492000"/>
              <a:gd name="connsiteY7" fmla="*/ 0 h 1819920"/>
              <a:gd name="connsiteX8" fmla="*/ 0 w 3492000"/>
              <a:gd name="connsiteY8" fmla="*/ 0 h 1819920"/>
              <a:gd name="connsiteX9" fmla="*/ 0 w 3492000"/>
              <a:gd name="connsiteY9" fmla="*/ 0 h 1819920"/>
              <a:gd name="connsiteX0" fmla="*/ 0 w 3492000"/>
              <a:gd name="connsiteY0" fmla="*/ 0 h 1819920"/>
              <a:gd name="connsiteX1" fmla="*/ 2095501 w 3492000"/>
              <a:gd name="connsiteY1" fmla="*/ 1084952 h 1819920"/>
              <a:gd name="connsiteX2" fmla="*/ 3492000 w 3492000"/>
              <a:gd name="connsiteY2" fmla="*/ 1819920 h 1819920"/>
              <a:gd name="connsiteX3" fmla="*/ 3492000 w 3492000"/>
              <a:gd name="connsiteY3" fmla="*/ 1819920 h 1819920"/>
              <a:gd name="connsiteX4" fmla="*/ 3492000 w 3492000"/>
              <a:gd name="connsiteY4" fmla="*/ 1819920 h 1819920"/>
              <a:gd name="connsiteX5" fmla="*/ 406406 w 3492000"/>
              <a:gd name="connsiteY5" fmla="*/ 1819920 h 1819920"/>
              <a:gd name="connsiteX6" fmla="*/ 119034 w 3492000"/>
              <a:gd name="connsiteY6" fmla="*/ 1700886 h 1819920"/>
              <a:gd name="connsiteX7" fmla="*/ 1 w 3492000"/>
              <a:gd name="connsiteY7" fmla="*/ 1413513 h 1819920"/>
              <a:gd name="connsiteX8" fmla="*/ 0 w 3492000"/>
              <a:gd name="connsiteY8" fmla="*/ 0 h 1819920"/>
              <a:gd name="connsiteX9" fmla="*/ 0 w 3492000"/>
              <a:gd name="connsiteY9" fmla="*/ 0 h 1819920"/>
              <a:gd name="connsiteX10" fmla="*/ 0 w 3492000"/>
              <a:gd name="connsiteY10" fmla="*/ 0 h 1819920"/>
              <a:gd name="connsiteX0" fmla="*/ 0 w 3492000"/>
              <a:gd name="connsiteY0" fmla="*/ 0 h 1819920"/>
              <a:gd name="connsiteX1" fmla="*/ 3421832 w 3492000"/>
              <a:gd name="connsiteY1" fmla="*/ 0 h 1819920"/>
              <a:gd name="connsiteX2" fmla="*/ 3492000 w 3492000"/>
              <a:gd name="connsiteY2" fmla="*/ 1819920 h 1819920"/>
              <a:gd name="connsiteX3" fmla="*/ 3492000 w 3492000"/>
              <a:gd name="connsiteY3" fmla="*/ 1819920 h 1819920"/>
              <a:gd name="connsiteX4" fmla="*/ 3492000 w 3492000"/>
              <a:gd name="connsiteY4" fmla="*/ 1819920 h 1819920"/>
              <a:gd name="connsiteX5" fmla="*/ 406406 w 3492000"/>
              <a:gd name="connsiteY5" fmla="*/ 1819920 h 1819920"/>
              <a:gd name="connsiteX6" fmla="*/ 119034 w 3492000"/>
              <a:gd name="connsiteY6" fmla="*/ 1700886 h 1819920"/>
              <a:gd name="connsiteX7" fmla="*/ 1 w 3492000"/>
              <a:gd name="connsiteY7" fmla="*/ 1413513 h 1819920"/>
              <a:gd name="connsiteX8" fmla="*/ 0 w 3492000"/>
              <a:gd name="connsiteY8" fmla="*/ 0 h 1819920"/>
              <a:gd name="connsiteX9" fmla="*/ 0 w 3492000"/>
              <a:gd name="connsiteY9" fmla="*/ 0 h 1819920"/>
              <a:gd name="connsiteX10" fmla="*/ 0 w 3492000"/>
              <a:gd name="connsiteY10" fmla="*/ 0 h 1819920"/>
              <a:gd name="connsiteX0" fmla="*/ 0 w 3492001"/>
              <a:gd name="connsiteY0" fmla="*/ 0 h 1819920"/>
              <a:gd name="connsiteX1" fmla="*/ 3492001 w 3492001"/>
              <a:gd name="connsiteY1" fmla="*/ 0 h 1819920"/>
              <a:gd name="connsiteX2" fmla="*/ 3492000 w 3492001"/>
              <a:gd name="connsiteY2" fmla="*/ 1819920 h 1819920"/>
              <a:gd name="connsiteX3" fmla="*/ 3492000 w 3492001"/>
              <a:gd name="connsiteY3" fmla="*/ 1819920 h 1819920"/>
              <a:gd name="connsiteX4" fmla="*/ 3492000 w 3492001"/>
              <a:gd name="connsiteY4" fmla="*/ 1819920 h 1819920"/>
              <a:gd name="connsiteX5" fmla="*/ 406406 w 3492001"/>
              <a:gd name="connsiteY5" fmla="*/ 1819920 h 1819920"/>
              <a:gd name="connsiteX6" fmla="*/ 119034 w 3492001"/>
              <a:gd name="connsiteY6" fmla="*/ 1700886 h 1819920"/>
              <a:gd name="connsiteX7" fmla="*/ 1 w 3492001"/>
              <a:gd name="connsiteY7" fmla="*/ 1413513 h 1819920"/>
              <a:gd name="connsiteX8" fmla="*/ 0 w 3492001"/>
              <a:gd name="connsiteY8" fmla="*/ 0 h 1819920"/>
              <a:gd name="connsiteX9" fmla="*/ 0 w 3492001"/>
              <a:gd name="connsiteY9" fmla="*/ 0 h 1819920"/>
              <a:gd name="connsiteX10" fmla="*/ 0 w 3492001"/>
              <a:gd name="connsiteY10" fmla="*/ 0 h 181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92001" h="1819920">
                <a:moveTo>
                  <a:pt x="0" y="0"/>
                </a:moveTo>
                <a:lnTo>
                  <a:pt x="3492001" y="0"/>
                </a:lnTo>
                <a:cubicBezTo>
                  <a:pt x="3492001" y="606640"/>
                  <a:pt x="3492000" y="1213280"/>
                  <a:pt x="3492000" y="1819920"/>
                </a:cubicBezTo>
                <a:lnTo>
                  <a:pt x="3492000" y="1819920"/>
                </a:lnTo>
                <a:lnTo>
                  <a:pt x="3492000" y="1819920"/>
                </a:lnTo>
                <a:lnTo>
                  <a:pt x="406406" y="1819920"/>
                </a:lnTo>
                <a:cubicBezTo>
                  <a:pt x="298620" y="1819920"/>
                  <a:pt x="195249" y="1777102"/>
                  <a:pt x="119034" y="1700886"/>
                </a:cubicBezTo>
                <a:cubicBezTo>
                  <a:pt x="42818" y="1624670"/>
                  <a:pt x="1" y="1521299"/>
                  <a:pt x="1" y="1413513"/>
                </a:cubicBezTo>
                <a:cubicBezTo>
                  <a:pt x="1" y="942342"/>
                  <a:pt x="0" y="471171"/>
                  <a:pt x="0" y="0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anchor="ctr" anchorCtr="0">
            <a:flatTx/>
          </a:bodyPr>
          <a:lstStyle>
            <a:lvl1pPr marL="0" indent="0" algn="ctr">
              <a:spcAft>
                <a:spcPts val="600"/>
              </a:spcAft>
              <a:buFont typeface="Arial" pitchFamily="34" charset="0"/>
              <a:buNone/>
              <a:defRPr sz="5500" b="1" u="none">
                <a:solidFill>
                  <a:schemeClr val="bg1"/>
                </a:solidFill>
              </a:defRPr>
            </a:lvl1pPr>
            <a:lvl2pPr marL="0" indent="0" algn="ctr">
              <a:buFont typeface="Arial" pitchFamily="34" charset="0"/>
              <a:buNone/>
              <a:defRPr sz="1350" cap="all" baseline="0">
                <a:solidFill>
                  <a:schemeClr val="bg1"/>
                </a:solidFill>
              </a:defRPr>
            </a:lvl2pPr>
            <a:lvl3pPr marL="0" indent="0" algn="ctr"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00 %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6"/>
          </p:nvPr>
        </p:nvSpPr>
        <p:spPr bwMode="gray">
          <a:xfrm>
            <a:off x="720000" y="1235074"/>
            <a:ext cx="4068000" cy="321717"/>
          </a:xfrm>
        </p:spPr>
        <p:txBody>
          <a:bodyPr/>
          <a:lstStyle>
            <a:lvl1pPr>
              <a:spcAft>
                <a:spcPts val="0"/>
              </a:spcAft>
              <a:defRPr sz="10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8" name="Espace réservé du texte 12"/>
          <p:cNvSpPr>
            <a:spLocks noGrp="1"/>
          </p:cNvSpPr>
          <p:nvPr>
            <p:ph type="body" sz="quarter" idx="17"/>
          </p:nvPr>
        </p:nvSpPr>
        <p:spPr bwMode="gray">
          <a:xfrm>
            <a:off x="720000" y="3539331"/>
            <a:ext cx="4068000" cy="321717"/>
          </a:xfrm>
        </p:spPr>
        <p:txBody>
          <a:bodyPr/>
          <a:lstStyle>
            <a:lvl1pPr>
              <a:spcAft>
                <a:spcPts val="0"/>
              </a:spcAft>
              <a:defRPr sz="10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1" name="Espace réservé pour une image  20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720000" y="2027238"/>
            <a:ext cx="863600" cy="863600"/>
          </a:xfrm>
          <a:prstGeom prst="round2DiagRect">
            <a:avLst>
              <a:gd name="adj1" fmla="val 0"/>
              <a:gd name="adj2" fmla="val 18750"/>
            </a:avLst>
          </a:prstGeom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2" name="Espace réservé pour une image  20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720000" y="2278838"/>
            <a:ext cx="612000" cy="612000"/>
          </a:xfrm>
          <a:prstGeom prst="round2DiagRect">
            <a:avLst>
              <a:gd name="adj1" fmla="val 0"/>
              <a:gd name="adj2" fmla="val 18749"/>
            </a:avLst>
          </a:prstGeom>
          <a:solidFill>
            <a:schemeClr val="accent5"/>
          </a:solidFill>
          <a:ln w="1270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3" name="Espace réservé pour une image  20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1821334" y="2027238"/>
            <a:ext cx="863600" cy="863600"/>
          </a:xfrm>
          <a:prstGeom prst="round2DiagRect">
            <a:avLst>
              <a:gd name="adj1" fmla="val 0"/>
              <a:gd name="adj2" fmla="val 18750"/>
            </a:avLst>
          </a:prstGeom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4" name="Espace réservé pour une image  20"/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1821334" y="2566838"/>
            <a:ext cx="324000" cy="324000"/>
          </a:xfrm>
          <a:prstGeom prst="round2DiagRect">
            <a:avLst>
              <a:gd name="adj1" fmla="val 0"/>
              <a:gd name="adj2" fmla="val 24975"/>
            </a:avLst>
          </a:prstGeom>
          <a:solidFill>
            <a:schemeClr val="accent6"/>
          </a:solidFill>
          <a:ln w="1270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5" name="Espace réservé pour une image  20"/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2887737" y="2027238"/>
            <a:ext cx="863600" cy="863600"/>
          </a:xfrm>
          <a:prstGeom prst="round2DiagRect">
            <a:avLst>
              <a:gd name="adj1" fmla="val 0"/>
              <a:gd name="adj2" fmla="val 18750"/>
            </a:avLst>
          </a:prstGeom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6" name="Espace réservé pour une image  20"/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2887737" y="2116838"/>
            <a:ext cx="774000" cy="774000"/>
          </a:xfrm>
          <a:prstGeom prst="round2DiagRect">
            <a:avLst>
              <a:gd name="adj1" fmla="val 0"/>
              <a:gd name="adj2" fmla="val 15130"/>
            </a:avLst>
          </a:prstGeom>
          <a:solidFill>
            <a:schemeClr val="tx2"/>
          </a:solidFill>
          <a:ln w="1270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7" name="Espace réservé pour une image  20"/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3962524" y="2027238"/>
            <a:ext cx="863600" cy="863600"/>
          </a:xfrm>
          <a:prstGeom prst="round2DiagRect">
            <a:avLst>
              <a:gd name="adj1" fmla="val 0"/>
              <a:gd name="adj2" fmla="val 18750"/>
            </a:avLst>
          </a:prstGeom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8" name="Espace réservé pour une image  20"/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3962524" y="2224838"/>
            <a:ext cx="666000" cy="666000"/>
          </a:xfrm>
          <a:prstGeom prst="round2DiagRect">
            <a:avLst>
              <a:gd name="adj1" fmla="val 0"/>
              <a:gd name="adj2" fmla="val 17824"/>
            </a:avLst>
          </a:prstGeom>
          <a:solidFill>
            <a:schemeClr val="bg2"/>
          </a:solidFill>
          <a:ln w="1270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9" name="Espace réservé du texte 12"/>
          <p:cNvSpPr>
            <a:spLocks noGrp="1"/>
          </p:cNvSpPr>
          <p:nvPr>
            <p:ph type="body" sz="quarter" idx="26"/>
          </p:nvPr>
        </p:nvSpPr>
        <p:spPr bwMode="gray">
          <a:xfrm>
            <a:off x="720000" y="1585590"/>
            <a:ext cx="864000" cy="321717"/>
          </a:xfrm>
        </p:spPr>
        <p:txBody>
          <a:bodyPr anchor="b" anchorCtr="0"/>
          <a:lstStyle>
            <a:lvl1pPr>
              <a:spcAft>
                <a:spcPts val="0"/>
              </a:spcAft>
              <a:defRPr sz="900" b="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30" name="Espace réservé du texte 12"/>
          <p:cNvSpPr>
            <a:spLocks noGrp="1"/>
          </p:cNvSpPr>
          <p:nvPr>
            <p:ph type="body" sz="quarter" idx="27"/>
          </p:nvPr>
        </p:nvSpPr>
        <p:spPr bwMode="gray">
          <a:xfrm>
            <a:off x="1821334" y="1585590"/>
            <a:ext cx="864000" cy="321717"/>
          </a:xfrm>
        </p:spPr>
        <p:txBody>
          <a:bodyPr anchor="b" anchorCtr="0"/>
          <a:lstStyle>
            <a:lvl1pPr>
              <a:spcAft>
                <a:spcPts val="0"/>
              </a:spcAft>
              <a:defRPr sz="900" b="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31" name="Espace réservé du texte 12"/>
          <p:cNvSpPr>
            <a:spLocks noGrp="1"/>
          </p:cNvSpPr>
          <p:nvPr>
            <p:ph type="body" sz="quarter" idx="28"/>
          </p:nvPr>
        </p:nvSpPr>
        <p:spPr bwMode="gray">
          <a:xfrm>
            <a:off x="2887737" y="1585590"/>
            <a:ext cx="864000" cy="321717"/>
          </a:xfrm>
        </p:spPr>
        <p:txBody>
          <a:bodyPr anchor="b" anchorCtr="0"/>
          <a:lstStyle>
            <a:lvl1pPr>
              <a:spcAft>
                <a:spcPts val="0"/>
              </a:spcAft>
              <a:defRPr sz="900" b="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32" name="Espace réservé du texte 12"/>
          <p:cNvSpPr>
            <a:spLocks noGrp="1"/>
          </p:cNvSpPr>
          <p:nvPr>
            <p:ph type="body" sz="quarter" idx="29"/>
          </p:nvPr>
        </p:nvSpPr>
        <p:spPr bwMode="gray">
          <a:xfrm>
            <a:off x="3962524" y="1585590"/>
            <a:ext cx="864000" cy="321717"/>
          </a:xfrm>
        </p:spPr>
        <p:txBody>
          <a:bodyPr anchor="b" anchorCtr="0"/>
          <a:lstStyle>
            <a:lvl1pPr>
              <a:spcAft>
                <a:spcPts val="0"/>
              </a:spcAft>
              <a:defRPr sz="900" b="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33" name="Espace réservé du texte 12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720000" y="2968377"/>
            <a:ext cx="864000" cy="321717"/>
          </a:xfrm>
        </p:spPr>
        <p:txBody>
          <a:bodyPr anchor="t" anchorCtr="0"/>
          <a:lstStyle>
            <a:lvl1pPr algn="ctr">
              <a:spcAft>
                <a:spcPts val="0"/>
              </a:spcAft>
              <a:defRPr sz="1200" b="1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00%</a:t>
            </a:r>
          </a:p>
        </p:txBody>
      </p:sp>
      <p:sp>
        <p:nvSpPr>
          <p:cNvPr id="34" name="Espace réservé du texte 12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1821334" y="2968377"/>
            <a:ext cx="864000" cy="321717"/>
          </a:xfrm>
        </p:spPr>
        <p:txBody>
          <a:bodyPr anchor="t" anchorCtr="0"/>
          <a:lstStyle>
            <a:lvl1pPr algn="ctr">
              <a:spcAft>
                <a:spcPts val="0"/>
              </a:spcAft>
              <a:defRPr sz="1200" b="1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00%</a:t>
            </a:r>
          </a:p>
        </p:txBody>
      </p:sp>
      <p:sp>
        <p:nvSpPr>
          <p:cNvPr id="35" name="Espace réservé du texte 12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2887337" y="2968377"/>
            <a:ext cx="864000" cy="321717"/>
          </a:xfrm>
        </p:spPr>
        <p:txBody>
          <a:bodyPr anchor="t" anchorCtr="0"/>
          <a:lstStyle>
            <a:lvl1pPr algn="ctr">
              <a:spcAft>
                <a:spcPts val="0"/>
              </a:spcAft>
              <a:defRPr sz="1200" b="1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00%</a:t>
            </a:r>
          </a:p>
        </p:txBody>
      </p:sp>
      <p:sp>
        <p:nvSpPr>
          <p:cNvPr id="36" name="Espace réservé du texte 12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3962524" y="2968377"/>
            <a:ext cx="864000" cy="321717"/>
          </a:xfrm>
        </p:spPr>
        <p:txBody>
          <a:bodyPr anchor="t" anchorCtr="0"/>
          <a:lstStyle>
            <a:lvl1pPr algn="ctr">
              <a:spcAft>
                <a:spcPts val="0"/>
              </a:spcAft>
              <a:defRPr sz="1200" b="1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rniè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logo_texte_titre.jpg"/>
          <p:cNvPicPr>
            <a:picLocks noChangeAspect="1"/>
          </p:cNvPicPr>
          <p:nvPr userDrawn="1"/>
        </p:nvPicPr>
        <p:blipFill>
          <a:blip r:embed="rId2" cstate="print"/>
          <a:srcRect r="1764" b="8635"/>
          <a:stretch>
            <a:fillRect/>
          </a:stretch>
        </p:blipFill>
        <p:spPr>
          <a:xfrm>
            <a:off x="5961150" y="5705648"/>
            <a:ext cx="3182850" cy="1152352"/>
          </a:xfrm>
          <a:prstGeom prst="rect">
            <a:avLst/>
          </a:prstGeom>
        </p:spPr>
      </p:pic>
      <p:pic>
        <p:nvPicPr>
          <p:cNvPr id="10" name="Image 9" descr="logo_titre.jpg"/>
          <p:cNvPicPr>
            <a:picLocks noChangeAspect="1"/>
          </p:cNvPicPr>
          <p:nvPr userDrawn="1"/>
        </p:nvPicPr>
        <p:blipFill>
          <a:blip r:embed="rId3" cstate="print"/>
          <a:srcRect b="8630"/>
          <a:stretch>
            <a:fillRect/>
          </a:stretch>
        </p:blipFill>
        <p:spPr>
          <a:xfrm>
            <a:off x="3744000" y="5704776"/>
            <a:ext cx="1692000" cy="115322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000" y="6045037"/>
            <a:ext cx="3239904" cy="808200"/>
          </a:xfrm>
        </p:spPr>
        <p:txBody>
          <a:bodyPr anchor="t" anchorCtr="0"/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B66DC09-19D7-42E8-9315-318F0FB15377}" type="datetime2">
              <a:rPr lang="fr-FR" smtClean="0"/>
              <a:pPr/>
              <a:t>lundi 30 mai 2016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Formation à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 descr="visuel_derniere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68000" y="468000"/>
            <a:ext cx="8208000" cy="47144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 puces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/>
        <p:txBody>
          <a:bodyPr/>
          <a:lstStyle>
            <a:lvl5pPr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C7CA20A4-796F-4393-B8AE-D43B72109826}" type="datetime2">
              <a:rPr lang="fr-FR" smtClean="0"/>
              <a:pPr/>
              <a:t>lundi 30 mai 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t visuel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648000" y="1215040"/>
            <a:ext cx="3852000" cy="523829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307C0233-B80D-42EC-B6DF-BDCE443F2AAC}" type="datetime2">
              <a:rPr lang="fr-FR" smtClean="0"/>
              <a:pPr/>
              <a:t>lundi 30 mai 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5274000" y="1260000"/>
            <a:ext cx="3492000" cy="4914000"/>
          </a:xfrm>
          <a:prstGeom prst="round2DiagRect">
            <a:avLst>
              <a:gd name="adj1" fmla="val 0"/>
              <a:gd name="adj2" fmla="val 9846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white">
          <a:xfrm>
            <a:off x="0" y="0"/>
            <a:ext cx="7596336" cy="98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648000" y="1187608"/>
            <a:ext cx="5364160" cy="5265728"/>
          </a:xfrm>
        </p:spPr>
        <p:txBody>
          <a:bodyPr/>
          <a:lstStyle>
            <a:lvl1pPr marL="0" indent="0">
              <a:lnSpc>
                <a:spcPts val="3400"/>
              </a:lnSpc>
              <a:spcAft>
                <a:spcPts val="0"/>
              </a:spcAft>
              <a:buClr>
                <a:schemeClr val="accent3"/>
              </a:buClr>
              <a:buSzPct val="130000"/>
              <a:buFont typeface="+mj-lt"/>
              <a:buNone/>
              <a:defRPr sz="2000"/>
            </a:lvl1pPr>
            <a:lvl2pPr marL="361950" indent="0">
              <a:spcAft>
                <a:spcPts val="600"/>
              </a:spcAft>
              <a:buFont typeface="Arial" pitchFamily="34" charset="0"/>
              <a:buNone/>
              <a:defRPr sz="1600"/>
            </a:lvl2pPr>
            <a:lvl3pPr marL="0" indent="0">
              <a:buNone/>
              <a:defRPr sz="1600"/>
            </a:lvl3pPr>
            <a:lvl4pPr marL="0" indent="0">
              <a:buNone/>
              <a:defRPr sz="1400"/>
            </a:lvl4pPr>
            <a:lvl5pPr marL="0" indent="0">
              <a:buNone/>
              <a:defRPr sz="12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08BD6C9D-2369-409C-95C2-EE9FBA719C7F}" type="datetime2">
              <a:rPr lang="fr-FR" smtClean="0"/>
              <a:pPr/>
              <a:t>lundi 30 mai 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300192" y="1260000"/>
            <a:ext cx="2465808" cy="4914000"/>
          </a:xfrm>
          <a:prstGeom prst="round2DiagRect">
            <a:avLst>
              <a:gd name="adj1" fmla="val 0"/>
              <a:gd name="adj2" fmla="val 14095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white">
          <a:xfrm>
            <a:off x="0" y="0"/>
            <a:ext cx="7596336" cy="98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4202800"/>
            <a:ext cx="1159456" cy="2250536"/>
          </a:xfrm>
        </p:spPr>
        <p:txBody>
          <a:bodyPr anchor="t" anchorCtr="0"/>
          <a:lstStyle>
            <a:lvl1pPr algn="r">
              <a:defRPr sz="7200">
                <a:solidFill>
                  <a:schemeClr val="accent3"/>
                </a:solidFill>
              </a:defRPr>
            </a:lvl1pPr>
          </a:lstStyle>
          <a:p>
            <a:r>
              <a:rPr lang="fr-FR" dirty="0" smtClean="0"/>
              <a:t>0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gray">
          <a:xfrm>
            <a:off x="1475656" y="4320528"/>
            <a:ext cx="7272808" cy="2132808"/>
          </a:xfr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32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7149A-DF32-44EE-9B5E-18AC0D1D3CCB}" type="datetime2">
              <a:rPr lang="fr-FR" smtClean="0"/>
              <a:pPr/>
              <a:t>lundi 30 mai 2016</a:t>
            </a:fld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 dirty="0"/>
          </a:p>
        </p:txBody>
      </p:sp>
      <p:sp>
        <p:nvSpPr>
          <p:cNvPr id="17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48000" y="1134000"/>
            <a:ext cx="8118000" cy="2880000"/>
          </a:xfrm>
          <a:prstGeom prst="round2DiagRect">
            <a:avLst>
              <a:gd name="adj1" fmla="val 0"/>
              <a:gd name="adj2" fmla="val 11751"/>
            </a:avLst>
          </a:prstGeom>
          <a:solidFill>
            <a:srgbClr val="D9D9D9"/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 puces ble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/>
        <p:txBody>
          <a:bodyPr/>
          <a:lstStyle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B50CD98C-94E0-42E7-8BD0-C3D8B3BBD06C}" type="datetime2">
              <a:rPr lang="fr-FR" smtClean="0"/>
              <a:pPr/>
              <a:t>lundi 30 mai 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t visuel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648000" y="1215040"/>
            <a:ext cx="3852000" cy="523829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EDDE912E-1F47-488C-AE60-C8A3DF462A01}" type="datetime2">
              <a:rPr lang="fr-FR" smtClean="0"/>
              <a:pPr/>
              <a:t>lundi 30 mai 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5274000" y="1260000"/>
            <a:ext cx="3492000" cy="4914000"/>
          </a:xfrm>
          <a:prstGeom prst="round2DiagRect">
            <a:avLst>
              <a:gd name="adj1" fmla="val 0"/>
              <a:gd name="adj2" fmla="val 9846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50CC-808F-4DB0-ADF9-8F1A191F4B90}" type="datetime2">
              <a:rPr lang="fr-FR" smtClean="0"/>
              <a:pPr/>
              <a:t>lundi 30 mai 2016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48000" y="1134000"/>
            <a:ext cx="8118000" cy="5040000"/>
          </a:xfrm>
          <a:prstGeom prst="round2DiagRect">
            <a:avLst>
              <a:gd name="adj1" fmla="val 0"/>
              <a:gd name="adj2" fmla="val 785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15F4-F2BD-4654-B314-A69B4D9CD8E7}" type="datetime2">
              <a:rPr lang="fr-FR" smtClean="0"/>
              <a:pPr/>
              <a:t>lundi 30 mai 2016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683567" y="764704"/>
            <a:ext cx="2693045" cy="2088232"/>
          </a:xfrm>
        </p:spPr>
        <p:txBody>
          <a:bodyPr/>
          <a:lstStyle>
            <a:lvl1pPr algn="r">
              <a:spcAft>
                <a:spcPts val="0"/>
              </a:spcAft>
              <a:defRPr sz="131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3419872" y="764703"/>
            <a:ext cx="1728192" cy="1679823"/>
          </a:xfrm>
        </p:spPr>
        <p:txBody>
          <a:bodyPr anchor="b" anchorCtr="0"/>
          <a:lstStyle>
            <a:lvl1pPr>
              <a:spcAft>
                <a:spcPts val="0"/>
              </a:spcAft>
              <a:defRPr sz="2650">
                <a:solidFill>
                  <a:schemeClr val="accent1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8" name="Espace réservé du texte 8"/>
          <p:cNvSpPr>
            <a:spLocks noGrp="1"/>
          </p:cNvSpPr>
          <p:nvPr>
            <p:ph type="body" sz="quarter" idx="19" hasCustomPrompt="1"/>
          </p:nvPr>
        </p:nvSpPr>
        <p:spPr>
          <a:xfrm>
            <a:off x="706428" y="2371740"/>
            <a:ext cx="3096344" cy="2425412"/>
          </a:xfrm>
        </p:spPr>
        <p:txBody>
          <a:bodyPr/>
          <a:lstStyle>
            <a:lvl1pPr algn="r">
              <a:spcAft>
                <a:spcPts val="0"/>
              </a:spcAft>
              <a:defRPr sz="15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19" name="Espace réservé du texte 10"/>
          <p:cNvSpPr>
            <a:spLocks noGrp="1"/>
          </p:cNvSpPr>
          <p:nvPr>
            <p:ph type="body" sz="quarter" idx="20"/>
          </p:nvPr>
        </p:nvSpPr>
        <p:spPr>
          <a:xfrm>
            <a:off x="3874780" y="3717032"/>
            <a:ext cx="2497420" cy="697221"/>
          </a:xfrm>
        </p:spPr>
        <p:txBody>
          <a:bodyPr anchor="b" anchorCtr="0"/>
          <a:lstStyle>
            <a:lvl1pPr>
              <a:spcAft>
                <a:spcPts val="0"/>
              </a:spcAft>
              <a:defRPr sz="3500">
                <a:solidFill>
                  <a:schemeClr val="accent3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0" name="Espace réservé du texte 10"/>
          <p:cNvSpPr>
            <a:spLocks noGrp="1"/>
          </p:cNvSpPr>
          <p:nvPr>
            <p:ph type="body" sz="quarter" idx="21"/>
          </p:nvPr>
        </p:nvSpPr>
        <p:spPr>
          <a:xfrm>
            <a:off x="6440016" y="3864858"/>
            <a:ext cx="1948408" cy="504056"/>
          </a:xfrm>
        </p:spPr>
        <p:txBody>
          <a:bodyPr anchor="b" anchorCtr="0"/>
          <a:lstStyle>
            <a:lvl1pPr>
              <a:spcAft>
                <a:spcPts val="0"/>
              </a:spcAft>
              <a:defRPr sz="1000">
                <a:solidFill>
                  <a:schemeClr val="accent3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6" name="Espace réservé du texte 8"/>
          <p:cNvSpPr>
            <a:spLocks noGrp="1"/>
          </p:cNvSpPr>
          <p:nvPr>
            <p:ph type="body" sz="quarter" idx="17" hasCustomPrompt="1"/>
          </p:nvPr>
        </p:nvSpPr>
        <p:spPr>
          <a:xfrm>
            <a:off x="4211960" y="2318400"/>
            <a:ext cx="2060213" cy="1542648"/>
          </a:xfrm>
        </p:spPr>
        <p:txBody>
          <a:bodyPr/>
          <a:lstStyle>
            <a:lvl1pPr algn="r">
              <a:spcAft>
                <a:spcPts val="0"/>
              </a:spcAft>
              <a:defRPr sz="97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17" name="Espace réservé du texte 10"/>
          <p:cNvSpPr>
            <a:spLocks noGrp="1"/>
          </p:cNvSpPr>
          <p:nvPr>
            <p:ph type="body" sz="quarter" idx="18"/>
          </p:nvPr>
        </p:nvSpPr>
        <p:spPr>
          <a:xfrm>
            <a:off x="6444208" y="2636912"/>
            <a:ext cx="1944215" cy="952123"/>
          </a:xfrm>
        </p:spPr>
        <p:txBody>
          <a:bodyPr anchor="b" anchorCtr="0"/>
          <a:lstStyle>
            <a:lvl1pPr>
              <a:spcAft>
                <a:spcPts val="0"/>
              </a:spcAft>
              <a:defRPr sz="2650">
                <a:solidFill>
                  <a:schemeClr val="accent2"/>
                </a:solidFill>
              </a:defRPr>
            </a:lvl1pPr>
            <a:lvl2pPr>
              <a:defRPr sz="900">
                <a:solidFill>
                  <a:schemeClr val="accent2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4" name="Espace réservé du texte 8"/>
          <p:cNvSpPr>
            <a:spLocks noGrp="1"/>
          </p:cNvSpPr>
          <p:nvPr>
            <p:ph type="body" sz="quarter" idx="15" hasCustomPrompt="1"/>
          </p:nvPr>
        </p:nvSpPr>
        <p:spPr>
          <a:xfrm>
            <a:off x="5220072" y="908720"/>
            <a:ext cx="3168352" cy="1584176"/>
          </a:xfrm>
        </p:spPr>
        <p:txBody>
          <a:bodyPr anchor="b" anchorCtr="0"/>
          <a:lstStyle>
            <a:lvl1pPr algn="l">
              <a:spcAft>
                <a:spcPts val="0"/>
              </a:spcAft>
              <a:defRPr sz="975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15" name="Espace réservé du texte 10"/>
          <p:cNvSpPr>
            <a:spLocks noGrp="1"/>
          </p:cNvSpPr>
          <p:nvPr>
            <p:ph type="body" sz="quarter" idx="16"/>
          </p:nvPr>
        </p:nvSpPr>
        <p:spPr>
          <a:xfrm>
            <a:off x="5258172" y="2322593"/>
            <a:ext cx="3130252" cy="242311"/>
          </a:xfrm>
        </p:spPr>
        <p:txBody>
          <a:bodyPr anchor="t" anchorCtr="0"/>
          <a:lstStyle>
            <a:lvl1pPr>
              <a:spcAft>
                <a:spcPts val="0"/>
              </a:spcAft>
              <a:defRPr sz="900">
                <a:solidFill>
                  <a:schemeClr val="accent3"/>
                </a:solidFill>
              </a:defRPr>
            </a:lvl1pPr>
            <a:lvl2pPr>
              <a:defRPr sz="2650">
                <a:solidFill>
                  <a:schemeClr val="accent3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1" name="Espace réservé du texte 8"/>
          <p:cNvSpPr>
            <a:spLocks noGrp="1"/>
          </p:cNvSpPr>
          <p:nvPr>
            <p:ph type="body" sz="quarter" idx="22" hasCustomPrompt="1"/>
          </p:nvPr>
        </p:nvSpPr>
        <p:spPr>
          <a:xfrm>
            <a:off x="683568" y="4365104"/>
            <a:ext cx="2353404" cy="1633324"/>
          </a:xfrm>
        </p:spPr>
        <p:txBody>
          <a:bodyPr anchor="b" anchorCtr="0"/>
          <a:lstStyle>
            <a:lvl1pPr algn="r">
              <a:spcAft>
                <a:spcPts val="0"/>
              </a:spcAft>
              <a:defRPr sz="101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22" name="Espace réservé du texte 10"/>
          <p:cNvSpPr>
            <a:spLocks noGrp="1"/>
          </p:cNvSpPr>
          <p:nvPr>
            <p:ph type="body" sz="quarter" idx="23"/>
          </p:nvPr>
        </p:nvSpPr>
        <p:spPr>
          <a:xfrm>
            <a:off x="899592" y="5820504"/>
            <a:ext cx="2808312" cy="504056"/>
          </a:xfrm>
        </p:spPr>
        <p:txBody>
          <a:bodyPr anchor="t" anchorCtr="0"/>
          <a:lstStyle>
            <a:lvl1pPr>
              <a:spcAft>
                <a:spcPts val="0"/>
              </a:spcAft>
              <a:defRPr sz="1000">
                <a:solidFill>
                  <a:schemeClr val="accent1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3" name="Espace réservé du texte 10"/>
          <p:cNvSpPr>
            <a:spLocks noGrp="1"/>
          </p:cNvSpPr>
          <p:nvPr>
            <p:ph type="body" sz="quarter" idx="24"/>
          </p:nvPr>
        </p:nvSpPr>
        <p:spPr>
          <a:xfrm>
            <a:off x="3131840" y="4653136"/>
            <a:ext cx="1584176" cy="1133460"/>
          </a:xfrm>
        </p:spPr>
        <p:txBody>
          <a:bodyPr anchor="b" anchorCtr="0"/>
          <a:lstStyle>
            <a:lvl1pPr>
              <a:spcAft>
                <a:spcPts val="0"/>
              </a:spcAft>
              <a:defRPr sz="2200">
                <a:solidFill>
                  <a:schemeClr val="accent1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4" name="Espace réservé du texte 8"/>
          <p:cNvSpPr>
            <a:spLocks noGrp="1"/>
          </p:cNvSpPr>
          <p:nvPr>
            <p:ph type="body" sz="quarter" idx="25" hasCustomPrompt="1"/>
          </p:nvPr>
        </p:nvSpPr>
        <p:spPr>
          <a:xfrm>
            <a:off x="4355976" y="4493880"/>
            <a:ext cx="4038337" cy="1542648"/>
          </a:xfrm>
        </p:spPr>
        <p:txBody>
          <a:bodyPr/>
          <a:lstStyle>
            <a:lvl1pPr algn="r">
              <a:spcAft>
                <a:spcPts val="0"/>
              </a:spcAft>
              <a:defRPr sz="946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25" name="Espace réservé du texte 10"/>
          <p:cNvSpPr>
            <a:spLocks noGrp="1"/>
          </p:cNvSpPr>
          <p:nvPr>
            <p:ph type="body" sz="quarter" idx="26"/>
          </p:nvPr>
        </p:nvSpPr>
        <p:spPr>
          <a:xfrm>
            <a:off x="4716016" y="5805264"/>
            <a:ext cx="3346276" cy="288032"/>
          </a:xfrm>
        </p:spPr>
        <p:txBody>
          <a:bodyPr anchor="t" anchorCtr="0"/>
          <a:lstStyle>
            <a:lvl1pPr algn="r">
              <a:spcAft>
                <a:spcPts val="0"/>
              </a:spcAft>
              <a:defRPr sz="1000">
                <a:solidFill>
                  <a:schemeClr val="accent2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es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48000" y="1134000"/>
            <a:ext cx="8118000" cy="5040000"/>
          </a:xfrm>
          <a:prstGeom prst="round2DiagRect">
            <a:avLst>
              <a:gd name="adj1" fmla="val 0"/>
              <a:gd name="adj2" fmla="val 785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3" name="Espace réservé pour une image  21"/>
          <p:cNvSpPr>
            <a:spLocks noGrp="1"/>
          </p:cNvSpPr>
          <p:nvPr>
            <p:ph type="pic" sz="quarter" idx="22" hasCustomPrompt="1"/>
          </p:nvPr>
        </p:nvSpPr>
        <p:spPr>
          <a:xfrm>
            <a:off x="1008000" y="1584000"/>
            <a:ext cx="2880000" cy="3960000"/>
          </a:xfrm>
          <a:prstGeom prst="round2DiagRect">
            <a:avLst>
              <a:gd name="adj1" fmla="val 0"/>
              <a:gd name="adj2" fmla="val 18190"/>
            </a:avLst>
          </a:prstGeom>
          <a:solidFill>
            <a:schemeClr val="accent3">
              <a:alpha val="80000"/>
            </a:schemeClr>
          </a:solidFill>
        </p:spPr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B1ED7-955B-40F6-956D-0606BC8B8B6F}" type="datetime2">
              <a:rPr lang="fr-FR" smtClean="0"/>
              <a:pPr/>
              <a:t>lundi 30 mai 2016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4" hasCustomPrompt="1"/>
          </p:nvPr>
        </p:nvSpPr>
        <p:spPr>
          <a:xfrm>
            <a:off x="1854874" y="1816377"/>
            <a:ext cx="1152000" cy="1152000"/>
          </a:xfrm>
        </p:spPr>
        <p:txBody>
          <a:bodyPr bIns="72000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3" name="Espace réservé pour une image  9"/>
          <p:cNvSpPr>
            <a:spLocks noGrp="1"/>
          </p:cNvSpPr>
          <p:nvPr>
            <p:ph type="pic" sz="quarter" idx="15" hasCustomPrompt="1"/>
          </p:nvPr>
        </p:nvSpPr>
        <p:spPr>
          <a:xfrm>
            <a:off x="1429105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4" name="Espace réservé pour une image  9"/>
          <p:cNvSpPr>
            <a:spLocks noGrp="1"/>
          </p:cNvSpPr>
          <p:nvPr>
            <p:ph type="pic" sz="quarter" idx="16" hasCustomPrompt="1"/>
          </p:nvPr>
        </p:nvSpPr>
        <p:spPr>
          <a:xfrm>
            <a:off x="2293201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5" name="Espace réservé pour une image  9"/>
          <p:cNvSpPr>
            <a:spLocks noGrp="1"/>
          </p:cNvSpPr>
          <p:nvPr>
            <p:ph type="pic" sz="quarter" idx="17" hasCustomPrompt="1"/>
          </p:nvPr>
        </p:nvSpPr>
        <p:spPr>
          <a:xfrm>
            <a:off x="3157297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8"/>
          </p:nvPr>
        </p:nvSpPr>
        <p:spPr>
          <a:xfrm>
            <a:off x="1296000" y="3350692"/>
            <a:ext cx="2555920" cy="1086419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1200" b="1">
                <a:solidFill>
                  <a:schemeClr val="bg1"/>
                </a:solidFill>
              </a:defRPr>
            </a:lvl1pPr>
            <a:lvl2pPr>
              <a:lnSpc>
                <a:spcPts val="900"/>
              </a:lnSpc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8" name="Espace réservé du texte 16"/>
          <p:cNvSpPr>
            <a:spLocks noGrp="1"/>
          </p:cNvSpPr>
          <p:nvPr>
            <p:ph type="body" sz="quarter" idx="19"/>
          </p:nvPr>
        </p:nvSpPr>
        <p:spPr>
          <a:xfrm>
            <a:off x="1221532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9" name="Espace réservé du texte 16"/>
          <p:cNvSpPr>
            <a:spLocks noGrp="1"/>
          </p:cNvSpPr>
          <p:nvPr>
            <p:ph type="body" sz="quarter" idx="20"/>
          </p:nvPr>
        </p:nvSpPr>
        <p:spPr>
          <a:xfrm>
            <a:off x="2085628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20" name="Espace réservé du texte 16"/>
          <p:cNvSpPr>
            <a:spLocks noGrp="1"/>
          </p:cNvSpPr>
          <p:nvPr>
            <p:ph type="body" sz="quarter" idx="21"/>
          </p:nvPr>
        </p:nvSpPr>
        <p:spPr>
          <a:xfrm>
            <a:off x="2959249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26" name="Espace réservé pour une image  24"/>
          <p:cNvSpPr>
            <a:spLocks noGrp="1"/>
          </p:cNvSpPr>
          <p:nvPr>
            <p:ph type="pic" sz="quarter" idx="23" hasCustomPrompt="1"/>
          </p:nvPr>
        </p:nvSpPr>
        <p:spPr>
          <a:xfrm>
            <a:off x="1294603" y="3188367"/>
            <a:ext cx="2358000" cy="252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7" name="Espace réservé pour une image  24"/>
          <p:cNvSpPr>
            <a:spLocks noGrp="1"/>
          </p:cNvSpPr>
          <p:nvPr>
            <p:ph type="pic" sz="quarter" idx="24" hasCustomPrompt="1"/>
          </p:nvPr>
        </p:nvSpPr>
        <p:spPr>
          <a:xfrm>
            <a:off x="2083470" y="4403995"/>
            <a:ext cx="7200" cy="8460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8" name="Espace réservé pour une image  24"/>
          <p:cNvSpPr>
            <a:spLocks noGrp="1"/>
          </p:cNvSpPr>
          <p:nvPr>
            <p:ph type="pic" sz="quarter" idx="25" hasCustomPrompt="1"/>
          </p:nvPr>
        </p:nvSpPr>
        <p:spPr>
          <a:xfrm>
            <a:off x="2951681" y="4403995"/>
            <a:ext cx="7200" cy="8460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es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48000" y="1134000"/>
            <a:ext cx="8118000" cy="5040000"/>
          </a:xfrm>
          <a:prstGeom prst="round2DiagRect">
            <a:avLst>
              <a:gd name="adj1" fmla="val 0"/>
              <a:gd name="adj2" fmla="val 785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3" name="Espace réservé pour une image  21"/>
          <p:cNvSpPr>
            <a:spLocks noGrp="1"/>
          </p:cNvSpPr>
          <p:nvPr>
            <p:ph type="pic" sz="quarter" idx="22" hasCustomPrompt="1"/>
          </p:nvPr>
        </p:nvSpPr>
        <p:spPr>
          <a:xfrm>
            <a:off x="5512492" y="1584000"/>
            <a:ext cx="2880000" cy="3960000"/>
          </a:xfrm>
          <a:prstGeom prst="round2DiagRect">
            <a:avLst>
              <a:gd name="adj1" fmla="val 0"/>
              <a:gd name="adj2" fmla="val 18190"/>
            </a:avLst>
          </a:prstGeom>
          <a:solidFill>
            <a:schemeClr val="accent3">
              <a:alpha val="80000"/>
            </a:schemeClr>
          </a:solidFill>
        </p:spPr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9ACD-E339-491C-B307-1732BDFFD608}" type="datetime2">
              <a:rPr lang="fr-FR" smtClean="0"/>
              <a:pPr/>
              <a:t>lundi 30 mai 2016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4" hasCustomPrompt="1"/>
          </p:nvPr>
        </p:nvSpPr>
        <p:spPr>
          <a:xfrm>
            <a:off x="6359366" y="1816377"/>
            <a:ext cx="1152000" cy="1152000"/>
          </a:xfrm>
        </p:spPr>
        <p:txBody>
          <a:bodyPr bIns="72000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3" name="Espace réservé pour une image  9"/>
          <p:cNvSpPr>
            <a:spLocks noGrp="1"/>
          </p:cNvSpPr>
          <p:nvPr>
            <p:ph type="pic" sz="quarter" idx="15" hasCustomPrompt="1"/>
          </p:nvPr>
        </p:nvSpPr>
        <p:spPr>
          <a:xfrm>
            <a:off x="5933597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4" name="Espace réservé pour une image  9"/>
          <p:cNvSpPr>
            <a:spLocks noGrp="1"/>
          </p:cNvSpPr>
          <p:nvPr>
            <p:ph type="pic" sz="quarter" idx="16" hasCustomPrompt="1"/>
          </p:nvPr>
        </p:nvSpPr>
        <p:spPr>
          <a:xfrm>
            <a:off x="6797693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5" name="Espace réservé pour une image  9"/>
          <p:cNvSpPr>
            <a:spLocks noGrp="1"/>
          </p:cNvSpPr>
          <p:nvPr>
            <p:ph type="pic" sz="quarter" idx="17" hasCustomPrompt="1"/>
          </p:nvPr>
        </p:nvSpPr>
        <p:spPr>
          <a:xfrm>
            <a:off x="7661789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8"/>
          </p:nvPr>
        </p:nvSpPr>
        <p:spPr>
          <a:xfrm>
            <a:off x="5800492" y="3350692"/>
            <a:ext cx="2566600" cy="1086419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1200" b="1">
                <a:solidFill>
                  <a:schemeClr val="bg1"/>
                </a:solidFill>
              </a:defRPr>
            </a:lvl1pPr>
            <a:lvl2pPr>
              <a:lnSpc>
                <a:spcPts val="900"/>
              </a:lnSpc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8" name="Espace réservé du texte 16"/>
          <p:cNvSpPr>
            <a:spLocks noGrp="1"/>
          </p:cNvSpPr>
          <p:nvPr>
            <p:ph type="body" sz="quarter" idx="19"/>
          </p:nvPr>
        </p:nvSpPr>
        <p:spPr>
          <a:xfrm>
            <a:off x="5726024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9" name="Espace réservé du texte 16"/>
          <p:cNvSpPr>
            <a:spLocks noGrp="1"/>
          </p:cNvSpPr>
          <p:nvPr>
            <p:ph type="body" sz="quarter" idx="20"/>
          </p:nvPr>
        </p:nvSpPr>
        <p:spPr>
          <a:xfrm>
            <a:off x="6590120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20" name="Espace réservé du texte 16"/>
          <p:cNvSpPr>
            <a:spLocks noGrp="1"/>
          </p:cNvSpPr>
          <p:nvPr>
            <p:ph type="body" sz="quarter" idx="21"/>
          </p:nvPr>
        </p:nvSpPr>
        <p:spPr>
          <a:xfrm>
            <a:off x="7463741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26" name="Espace réservé pour une image  24"/>
          <p:cNvSpPr>
            <a:spLocks noGrp="1"/>
          </p:cNvSpPr>
          <p:nvPr>
            <p:ph type="pic" sz="quarter" idx="23" hasCustomPrompt="1"/>
          </p:nvPr>
        </p:nvSpPr>
        <p:spPr>
          <a:xfrm>
            <a:off x="5799095" y="3188367"/>
            <a:ext cx="2358000" cy="252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7" name="Espace réservé pour une image  24"/>
          <p:cNvSpPr>
            <a:spLocks noGrp="1"/>
          </p:cNvSpPr>
          <p:nvPr>
            <p:ph type="pic" sz="quarter" idx="24" hasCustomPrompt="1"/>
          </p:nvPr>
        </p:nvSpPr>
        <p:spPr>
          <a:xfrm>
            <a:off x="6587962" y="4403995"/>
            <a:ext cx="7200" cy="8460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8" name="Espace réservé pour une image  24"/>
          <p:cNvSpPr>
            <a:spLocks noGrp="1"/>
          </p:cNvSpPr>
          <p:nvPr>
            <p:ph type="pic" sz="quarter" idx="25" hasCustomPrompt="1"/>
          </p:nvPr>
        </p:nvSpPr>
        <p:spPr>
          <a:xfrm>
            <a:off x="7453792" y="4403995"/>
            <a:ext cx="7200" cy="8460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logo_texte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704000" y="0"/>
            <a:ext cx="1440000" cy="900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648000" y="0"/>
            <a:ext cx="6696000" cy="711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648000" y="1215040"/>
            <a:ext cx="8118000" cy="52382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5940152" y="6566400"/>
            <a:ext cx="2521072" cy="291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accent3"/>
                </a:solidFill>
              </a:defRPr>
            </a:lvl1pPr>
          </a:lstStyle>
          <a:p>
            <a:fld id="{3A3AB193-F495-4505-A431-5C3E0C48238A}" type="datetime2">
              <a:rPr lang="fr-FR" smtClean="0"/>
              <a:pPr/>
              <a:t>lundi 30 mai 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648000" y="6564835"/>
            <a:ext cx="5220000" cy="29316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accent3"/>
                </a:solidFill>
              </a:defRPr>
            </a:lvl1pPr>
          </a:lstStyle>
          <a:p>
            <a:r>
              <a:rPr lang="fr-FR" smtClean="0"/>
              <a:t>Formation à la solution Citybox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460432" y="6566400"/>
            <a:ext cx="305568" cy="291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accent3"/>
                </a:solidFill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9" name="Connecteur droit 8"/>
          <p:cNvCxnSpPr/>
          <p:nvPr userDrawn="1"/>
        </p:nvCxnSpPr>
        <p:spPr bwMode="gray">
          <a:xfrm>
            <a:off x="648000" y="810000"/>
            <a:ext cx="6696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 userDrawn="1"/>
        </p:nvCxnSpPr>
        <p:spPr bwMode="gray">
          <a:xfrm>
            <a:off x="648000" y="6516000"/>
            <a:ext cx="8118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0" r:id="rId3"/>
    <p:sldLayoutId id="2147483650" r:id="rId4"/>
    <p:sldLayoutId id="2147483658" r:id="rId5"/>
    <p:sldLayoutId id="2147483659" r:id="rId6"/>
    <p:sldLayoutId id="2147483669" r:id="rId7"/>
    <p:sldLayoutId id="2147483670" r:id="rId8"/>
    <p:sldLayoutId id="2147483671" r:id="rId9"/>
    <p:sldLayoutId id="2147483672" r:id="rId10"/>
    <p:sldLayoutId id="2147483668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2050"/>
        </a:spcAft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Tahoma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628650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Tahoma" pitchFamily="34" charset="0"/>
        <a:buChar char="&gt;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9500" indent="-184150" algn="l" defTabSz="914400" rtl="0" eaLnBrk="1" latinLnBrk="0" hangingPunct="1">
        <a:spcBef>
          <a:spcPts val="0"/>
        </a:spcBef>
        <a:spcAft>
          <a:spcPts val="600"/>
        </a:spcAft>
        <a:buFont typeface="Tahoma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079500" indent="0" algn="l" defTabSz="914400" rtl="0" eaLnBrk="1" latinLnBrk="0" hangingPunct="1">
        <a:spcBef>
          <a:spcPts val="0"/>
        </a:spcBef>
        <a:buFont typeface="Arial" pitchFamily="34" charset="0"/>
        <a:buNone/>
        <a:defRPr sz="12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logo_text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704000" y="0"/>
            <a:ext cx="1440000" cy="900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648000" y="0"/>
            <a:ext cx="6696000" cy="711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648000" y="1215040"/>
            <a:ext cx="8118000" cy="52382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5940152" y="6566400"/>
            <a:ext cx="2521072" cy="291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accent3"/>
                </a:solidFill>
              </a:defRPr>
            </a:lvl1pPr>
          </a:lstStyle>
          <a:p>
            <a:fld id="{D284A723-2883-4497-9FE6-05E44EC3CFD7}" type="datetime2">
              <a:rPr lang="fr-FR" smtClean="0"/>
              <a:pPr/>
              <a:t>lundi 30 mai 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648000" y="6564835"/>
            <a:ext cx="5220000" cy="29316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accent3"/>
                </a:solidFill>
              </a:defRPr>
            </a:lvl1pPr>
          </a:lstStyle>
          <a:p>
            <a:r>
              <a:rPr lang="fr-FR" smtClean="0"/>
              <a:t>Formation à la solution Citybox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460432" y="6566400"/>
            <a:ext cx="305568" cy="291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accent3"/>
                </a:solidFill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9" name="Connecteur droit 8"/>
          <p:cNvCxnSpPr/>
          <p:nvPr userDrawn="1"/>
        </p:nvCxnSpPr>
        <p:spPr bwMode="gray">
          <a:xfrm>
            <a:off x="648000" y="810000"/>
            <a:ext cx="6696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 userDrawn="1"/>
        </p:nvCxnSpPr>
        <p:spPr bwMode="gray">
          <a:xfrm>
            <a:off x="648000" y="6516000"/>
            <a:ext cx="8118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2050"/>
        </a:spcAft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80000" indent="-180000" algn="l" defTabSz="914400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Tahoma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630000" indent="-180000" algn="l" defTabSz="914400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Tahoma" pitchFamily="34" charset="0"/>
        <a:buChar char="&gt;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9500" indent="-184150" algn="l" defTabSz="914400" rtl="0" eaLnBrk="1" latinLnBrk="0" hangingPunct="1">
        <a:spcBef>
          <a:spcPts val="0"/>
        </a:spcBef>
        <a:spcAft>
          <a:spcPts val="600"/>
        </a:spcAft>
        <a:buFont typeface="Tahoma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079500" indent="0" algn="l" defTabSz="914400" rtl="0" eaLnBrk="1" latinLnBrk="0" hangingPunct="1">
        <a:spcBef>
          <a:spcPts val="0"/>
        </a:spcBef>
        <a:buFont typeface="Arial" pitchFamily="34" charset="0"/>
        <a:buNone/>
        <a:defRPr sz="1200" kern="1200">
          <a:solidFill>
            <a:schemeClr val="accent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e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Configuration – Principes de Fonctionnement</a:t>
            </a:r>
          </a:p>
          <a:p>
            <a:r>
              <a:rPr lang="fr-FR" sz="2400" i="1" dirty="0" smtClean="0"/>
              <a:t>Formation Citybox</a:t>
            </a:r>
            <a:endParaRPr lang="fr-FR" sz="2400" i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256D8-57B3-4E20-B453-39E904CAFED7}" type="datetime2">
              <a:rPr lang="fr-FR" smtClean="0"/>
              <a:pPr/>
              <a:t>lundi 30 mai 2016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>
          <a:xfrm>
            <a:off x="2987824" y="6520259"/>
            <a:ext cx="3168352" cy="365125"/>
          </a:xfrm>
        </p:spPr>
        <p:txBody>
          <a:bodyPr/>
          <a:lstStyle/>
          <a:p>
            <a:r>
              <a:rPr lang="fr-FR" dirty="0" smtClean="0"/>
              <a:t>Formation à la solution Citybox</a:t>
            </a:r>
            <a:endParaRPr lang="fr-FR" dirty="0"/>
          </a:p>
        </p:txBody>
      </p:sp>
      <p:pic>
        <p:nvPicPr>
          <p:cNvPr id="11" name="Espace réservé pour une image  10" descr="citybox_quadri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/>
          <a:srcRect t="10081" b="10081"/>
          <a:stretch>
            <a:fillRect/>
          </a:stretch>
        </p:blipFill>
        <p:spPr>
          <a:ln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Groupes de </a:t>
            </a:r>
            <a:r>
              <a:rPr lang="fr-FR" dirty="0" err="1" smtClean="0"/>
              <a:t>Controllers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5EA96-70D4-48B5-BE92-22A01146BB91}" type="datetime2">
              <a:rPr lang="fr-FR" smtClean="0"/>
              <a:pPr/>
              <a:t>lundi 30 mai 2016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 dirty="0"/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3"/>
          </p:nvPr>
        </p:nvSpPr>
        <p:spPr/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Groupe de Citybox </a:t>
            </a:r>
            <a:r>
              <a:rPr lang="fr-FR" dirty="0" err="1" smtClean="0"/>
              <a:t>Controllers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980728"/>
            <a:ext cx="8424936" cy="5472608"/>
          </a:xfrm>
        </p:spPr>
        <p:txBody>
          <a:bodyPr/>
          <a:lstStyle/>
          <a:p>
            <a:r>
              <a:rPr lang="fr-FR" dirty="0" smtClean="0"/>
              <a:t>Permet de regrouper les fichiers de configuration SLV de chaque CC en un seul fichier partagé par tous.</a:t>
            </a:r>
          </a:p>
          <a:p>
            <a:r>
              <a:rPr lang="fr-FR" dirty="0" smtClean="0">
                <a:sym typeface="Wingdings" pitchFamily="2" charset="2"/>
              </a:rPr>
              <a:t> Un seul commissionnement est suffisant pour tous les mettre à jour</a:t>
            </a:r>
            <a:endParaRPr lang="fr-FR" dirty="0" smtClean="0"/>
          </a:p>
          <a:p>
            <a:r>
              <a:rPr lang="fr-FR" dirty="0" smtClean="0"/>
              <a:t>Utile lors de partage de caractéristiques/paramètres communs (patrimoine CPL, programmation calendaire, quartier…)</a:t>
            </a:r>
          </a:p>
          <a:p>
            <a:endParaRPr lang="fr-FR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C0233-B80D-42EC-B6DF-BDCE443F2AAC}" type="datetime2">
              <a:rPr lang="fr-FR" smtClean="0"/>
              <a:pPr/>
              <a:t>lundi 30 mai 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11</a:t>
            </a:fld>
            <a:endParaRPr lang="fr-FR"/>
          </a:p>
        </p:txBody>
      </p:sp>
      <p:grpSp>
        <p:nvGrpSpPr>
          <p:cNvPr id="7" name="Groupe 35"/>
          <p:cNvGrpSpPr/>
          <p:nvPr/>
        </p:nvGrpSpPr>
        <p:grpSpPr>
          <a:xfrm>
            <a:off x="971600" y="3212976"/>
            <a:ext cx="3456384" cy="3024336"/>
            <a:chOff x="1043608" y="1916832"/>
            <a:chExt cx="3456384" cy="3024336"/>
          </a:xfrm>
        </p:grpSpPr>
        <p:grpSp>
          <p:nvGrpSpPr>
            <p:cNvPr id="8" name="Groupe 12"/>
            <p:cNvGrpSpPr/>
            <p:nvPr/>
          </p:nvGrpSpPr>
          <p:grpSpPr>
            <a:xfrm>
              <a:off x="1043608" y="1916832"/>
              <a:ext cx="3456384" cy="3024336"/>
              <a:chOff x="5580112" y="908720"/>
              <a:chExt cx="3456384" cy="274263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5580112" y="908720"/>
                <a:ext cx="3456384" cy="2416131"/>
              </a:xfrm>
              <a:prstGeom prst="rect">
                <a:avLst/>
              </a:prstGeom>
              <a:noFill/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" name="ZoneTexte 15"/>
              <p:cNvSpPr txBox="1"/>
              <p:nvPr/>
            </p:nvSpPr>
            <p:spPr>
              <a:xfrm>
                <a:off x="6372200" y="3343578"/>
                <a:ext cx="194421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1" i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Groupe 1</a:t>
                </a:r>
                <a:endParaRPr lang="fr-FR" sz="1400" b="1" i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grpSp>
          <p:nvGrpSpPr>
            <p:cNvPr id="11" name="Groupe 19"/>
            <p:cNvGrpSpPr/>
            <p:nvPr/>
          </p:nvGrpSpPr>
          <p:grpSpPr>
            <a:xfrm>
              <a:off x="2915816" y="2276872"/>
              <a:ext cx="1512168" cy="1269722"/>
              <a:chOff x="3707904" y="3356992"/>
              <a:chExt cx="1512168" cy="1269722"/>
            </a:xfrm>
          </p:grpSpPr>
          <p:pic>
            <p:nvPicPr>
              <p:cNvPr id="21" name="Picture 2" descr="D:\Data\Pictures\CityNMS V2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707904" y="3356992"/>
                <a:ext cx="1473394" cy="1008112"/>
              </a:xfrm>
              <a:prstGeom prst="round2Diag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</p:pic>
          <p:sp>
            <p:nvSpPr>
              <p:cNvPr id="22" name="ZoneTexte 21"/>
              <p:cNvSpPr txBox="1"/>
              <p:nvPr/>
            </p:nvSpPr>
            <p:spPr>
              <a:xfrm>
                <a:off x="3707904" y="4365104"/>
                <a:ext cx="151216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100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Citybox Controller V2</a:t>
                </a:r>
                <a:endParaRPr lang="fr-FR" sz="1100" i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2" name="Groupe 22"/>
            <p:cNvGrpSpPr/>
            <p:nvPr/>
          </p:nvGrpSpPr>
          <p:grpSpPr>
            <a:xfrm>
              <a:off x="1259632" y="3284984"/>
              <a:ext cx="1512168" cy="1269722"/>
              <a:chOff x="3707904" y="3356992"/>
              <a:chExt cx="1512168" cy="1269722"/>
            </a:xfrm>
          </p:grpSpPr>
          <p:pic>
            <p:nvPicPr>
              <p:cNvPr id="24" name="Picture 2" descr="D:\Data\Pictures\CityNMS V2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707904" y="3356992"/>
                <a:ext cx="1473394" cy="1008112"/>
              </a:xfrm>
              <a:prstGeom prst="round2Diag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</p:pic>
          <p:sp>
            <p:nvSpPr>
              <p:cNvPr id="25" name="ZoneTexte 24"/>
              <p:cNvSpPr txBox="1"/>
              <p:nvPr/>
            </p:nvSpPr>
            <p:spPr>
              <a:xfrm>
                <a:off x="3707904" y="4365104"/>
                <a:ext cx="151216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100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Citybox Controller V2</a:t>
                </a:r>
                <a:endParaRPr lang="fr-FR" sz="1100" i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3" name="Groupe 25"/>
            <p:cNvGrpSpPr/>
            <p:nvPr/>
          </p:nvGrpSpPr>
          <p:grpSpPr>
            <a:xfrm>
              <a:off x="1187624" y="1988840"/>
              <a:ext cx="1512168" cy="1269722"/>
              <a:chOff x="3707904" y="3356992"/>
              <a:chExt cx="1512168" cy="1269722"/>
            </a:xfrm>
          </p:grpSpPr>
          <p:pic>
            <p:nvPicPr>
              <p:cNvPr id="27" name="Picture 2" descr="D:\Data\Pictures\CityNMS V2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707904" y="3356992"/>
                <a:ext cx="1473394" cy="1008112"/>
              </a:xfrm>
              <a:prstGeom prst="round2Diag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</p:pic>
          <p:sp>
            <p:nvSpPr>
              <p:cNvPr id="28" name="ZoneTexte 27"/>
              <p:cNvSpPr txBox="1"/>
              <p:nvPr/>
            </p:nvSpPr>
            <p:spPr>
              <a:xfrm>
                <a:off x="3707904" y="4365104"/>
                <a:ext cx="151216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100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Citybox Controller V2</a:t>
                </a:r>
                <a:endParaRPr lang="fr-FR" sz="1100" i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14" name="Groupe 34"/>
          <p:cNvGrpSpPr/>
          <p:nvPr/>
        </p:nvGrpSpPr>
        <p:grpSpPr>
          <a:xfrm>
            <a:off x="5148064" y="3645024"/>
            <a:ext cx="3456384" cy="2684041"/>
            <a:chOff x="5220072" y="3068960"/>
            <a:chExt cx="3456384" cy="2684041"/>
          </a:xfrm>
        </p:grpSpPr>
        <p:grpSp>
          <p:nvGrpSpPr>
            <p:cNvPr id="17" name="Groupe 6"/>
            <p:cNvGrpSpPr/>
            <p:nvPr/>
          </p:nvGrpSpPr>
          <p:grpSpPr>
            <a:xfrm>
              <a:off x="5220072" y="3068960"/>
              <a:ext cx="3456384" cy="2684041"/>
              <a:chOff x="5508104" y="3717032"/>
              <a:chExt cx="3456384" cy="2684041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5508104" y="3717032"/>
                <a:ext cx="3456384" cy="2304256"/>
              </a:xfrm>
              <a:prstGeom prst="rect">
                <a:avLst/>
              </a:prstGeom>
              <a:noFill/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" name="ZoneTexte 9"/>
              <p:cNvSpPr txBox="1"/>
              <p:nvPr/>
            </p:nvSpPr>
            <p:spPr>
              <a:xfrm>
                <a:off x="6516216" y="6093296"/>
                <a:ext cx="194421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1" i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Groupe 2</a:t>
                </a:r>
                <a:endParaRPr lang="fr-FR" sz="1400" b="1" i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grpSp>
          <p:nvGrpSpPr>
            <p:cNvPr id="18" name="Groupe 28"/>
            <p:cNvGrpSpPr/>
            <p:nvPr/>
          </p:nvGrpSpPr>
          <p:grpSpPr>
            <a:xfrm>
              <a:off x="7020272" y="3789040"/>
              <a:ext cx="1512168" cy="1269722"/>
              <a:chOff x="3707904" y="3356992"/>
              <a:chExt cx="1512168" cy="1269722"/>
            </a:xfrm>
          </p:grpSpPr>
          <p:pic>
            <p:nvPicPr>
              <p:cNvPr id="30" name="Picture 2" descr="D:\Data\Pictures\CityNMS V2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707904" y="3356992"/>
                <a:ext cx="1473394" cy="1008112"/>
              </a:xfrm>
              <a:prstGeom prst="round2Diag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</p:pic>
          <p:sp>
            <p:nvSpPr>
              <p:cNvPr id="31" name="ZoneTexte 30"/>
              <p:cNvSpPr txBox="1"/>
              <p:nvPr/>
            </p:nvSpPr>
            <p:spPr>
              <a:xfrm>
                <a:off x="3707904" y="4365104"/>
                <a:ext cx="151216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100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Citybox Controller V2</a:t>
                </a:r>
                <a:endParaRPr lang="fr-FR" sz="1100" i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9" name="Groupe 31"/>
            <p:cNvGrpSpPr/>
            <p:nvPr/>
          </p:nvGrpSpPr>
          <p:grpSpPr>
            <a:xfrm>
              <a:off x="5292080" y="3212976"/>
              <a:ext cx="1512168" cy="1269722"/>
              <a:chOff x="3707904" y="3356992"/>
              <a:chExt cx="1512168" cy="1269722"/>
            </a:xfrm>
          </p:grpSpPr>
          <p:pic>
            <p:nvPicPr>
              <p:cNvPr id="33" name="Picture 2" descr="D:\Data\Pictures\CityNMS V2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707904" y="3356992"/>
                <a:ext cx="1473394" cy="1008112"/>
              </a:xfrm>
              <a:prstGeom prst="round2Diag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</p:pic>
          <p:sp>
            <p:nvSpPr>
              <p:cNvPr id="34" name="ZoneTexte 33"/>
              <p:cNvSpPr txBox="1"/>
              <p:nvPr/>
            </p:nvSpPr>
            <p:spPr>
              <a:xfrm>
                <a:off x="3707904" y="4365104"/>
                <a:ext cx="151216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100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Citybox Controller V2</a:t>
                </a:r>
                <a:endParaRPr lang="fr-FR" sz="1100" i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Groupe de Citybox </a:t>
            </a:r>
            <a:r>
              <a:rPr lang="fr-FR" dirty="0" err="1" smtClean="0"/>
              <a:t>Controllers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980728"/>
            <a:ext cx="8424936" cy="5472608"/>
          </a:xfrm>
        </p:spPr>
        <p:txBody>
          <a:bodyPr/>
          <a:lstStyle/>
          <a:p>
            <a:r>
              <a:rPr lang="fr-FR" dirty="0" smtClean="0"/>
              <a:t>Permet de regrouper les fichiers de configuration SLV de chaque CC en un seul fichier partagé par tous.</a:t>
            </a:r>
          </a:p>
          <a:p>
            <a:r>
              <a:rPr lang="fr-FR" dirty="0" smtClean="0">
                <a:sym typeface="Wingdings" pitchFamily="2" charset="2"/>
              </a:rPr>
              <a:t> Un seul commissionnement est suffisant pour tous les mettre à jour</a:t>
            </a:r>
            <a:endParaRPr lang="fr-FR" dirty="0" smtClean="0"/>
          </a:p>
          <a:p>
            <a:r>
              <a:rPr lang="fr-FR" dirty="0" smtClean="0"/>
              <a:t>Utile lors de partage de caractéristiques/paramètres communs (patrimoine CPL, programmation calendaire, quartier…)</a:t>
            </a:r>
          </a:p>
          <a:p>
            <a:endParaRPr lang="fr-FR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C0233-B80D-42EC-B6DF-BDCE443F2AAC}" type="datetime2">
              <a:rPr lang="fr-FR" smtClean="0"/>
              <a:pPr/>
              <a:t>lundi 30 mai 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12</a:t>
            </a:fld>
            <a:endParaRPr lang="fr-FR"/>
          </a:p>
        </p:txBody>
      </p:sp>
      <p:grpSp>
        <p:nvGrpSpPr>
          <p:cNvPr id="7" name="Groupe 35"/>
          <p:cNvGrpSpPr/>
          <p:nvPr/>
        </p:nvGrpSpPr>
        <p:grpSpPr>
          <a:xfrm>
            <a:off x="971600" y="3212976"/>
            <a:ext cx="3456384" cy="3024336"/>
            <a:chOff x="1043608" y="1916832"/>
            <a:chExt cx="3456384" cy="3024336"/>
          </a:xfrm>
        </p:grpSpPr>
        <p:grpSp>
          <p:nvGrpSpPr>
            <p:cNvPr id="8" name="Groupe 12"/>
            <p:cNvGrpSpPr/>
            <p:nvPr/>
          </p:nvGrpSpPr>
          <p:grpSpPr>
            <a:xfrm>
              <a:off x="1043608" y="1916832"/>
              <a:ext cx="3456384" cy="3024336"/>
              <a:chOff x="5580112" y="908720"/>
              <a:chExt cx="3456384" cy="274263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5580112" y="908720"/>
                <a:ext cx="3456384" cy="2416131"/>
              </a:xfrm>
              <a:prstGeom prst="rect">
                <a:avLst/>
              </a:prstGeom>
              <a:noFill/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" name="ZoneTexte 15"/>
              <p:cNvSpPr txBox="1"/>
              <p:nvPr/>
            </p:nvSpPr>
            <p:spPr>
              <a:xfrm>
                <a:off x="6372200" y="3343578"/>
                <a:ext cx="194421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1" i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Groupe 1</a:t>
                </a:r>
                <a:endParaRPr lang="fr-FR" sz="1400" b="1" i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sp>
          <p:nvSpPr>
            <p:cNvPr id="22" name="ZoneTexte 21"/>
            <p:cNvSpPr txBox="1"/>
            <p:nvPr/>
          </p:nvSpPr>
          <p:spPr>
            <a:xfrm>
              <a:off x="2915816" y="2996952"/>
              <a:ext cx="151216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Citybox </a:t>
              </a:r>
              <a:r>
                <a:rPr lang="fr-FR" sz="11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Controller</a:t>
              </a:r>
              <a:endParaRPr lang="fr-FR" sz="1100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1259632" y="4293096"/>
              <a:ext cx="151216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Citybox </a:t>
              </a:r>
              <a:r>
                <a:rPr lang="fr-FR" sz="11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Controller</a:t>
              </a:r>
              <a:endParaRPr lang="fr-FR" sz="1100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13" name="Groupe 25"/>
            <p:cNvGrpSpPr/>
            <p:nvPr/>
          </p:nvGrpSpPr>
          <p:grpSpPr>
            <a:xfrm>
              <a:off x="1187624" y="2039187"/>
              <a:ext cx="1512168" cy="1219375"/>
              <a:chOff x="3707904" y="3407339"/>
              <a:chExt cx="1512168" cy="1219375"/>
            </a:xfrm>
          </p:grpSpPr>
          <p:pic>
            <p:nvPicPr>
              <p:cNvPr id="27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707904" y="3407339"/>
                <a:ext cx="1473394" cy="907417"/>
              </a:xfrm>
              <a:prstGeom prst="round2Diag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</p:pic>
          <p:sp>
            <p:nvSpPr>
              <p:cNvPr id="28" name="ZoneTexte 27"/>
              <p:cNvSpPr txBox="1"/>
              <p:nvPr/>
            </p:nvSpPr>
            <p:spPr>
              <a:xfrm>
                <a:off x="3707904" y="4365104"/>
                <a:ext cx="151216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100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Citybox </a:t>
                </a:r>
                <a:r>
                  <a:rPr lang="fr-FR" sz="1100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Controller</a:t>
                </a:r>
                <a:endParaRPr lang="fr-FR" sz="1100" i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14" name="Groupe 34"/>
          <p:cNvGrpSpPr/>
          <p:nvPr/>
        </p:nvGrpSpPr>
        <p:grpSpPr>
          <a:xfrm>
            <a:off x="5148064" y="3645024"/>
            <a:ext cx="3456384" cy="2684041"/>
            <a:chOff x="5220072" y="3068960"/>
            <a:chExt cx="3456384" cy="2684041"/>
          </a:xfrm>
        </p:grpSpPr>
        <p:grpSp>
          <p:nvGrpSpPr>
            <p:cNvPr id="17" name="Groupe 6"/>
            <p:cNvGrpSpPr/>
            <p:nvPr/>
          </p:nvGrpSpPr>
          <p:grpSpPr>
            <a:xfrm>
              <a:off x="5220072" y="3068960"/>
              <a:ext cx="3456384" cy="2684041"/>
              <a:chOff x="5508104" y="3717032"/>
              <a:chExt cx="3456384" cy="2684041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5508104" y="3717032"/>
                <a:ext cx="3456384" cy="2304256"/>
              </a:xfrm>
              <a:prstGeom prst="rect">
                <a:avLst/>
              </a:prstGeom>
              <a:noFill/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" name="ZoneTexte 9"/>
              <p:cNvSpPr txBox="1"/>
              <p:nvPr/>
            </p:nvSpPr>
            <p:spPr>
              <a:xfrm>
                <a:off x="6516216" y="6093296"/>
                <a:ext cx="194421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1" i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Groupe 2</a:t>
                </a:r>
                <a:endParaRPr lang="fr-FR" sz="1400" b="1" i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grpSp>
          <p:nvGrpSpPr>
            <p:cNvPr id="18" name="Groupe 28"/>
            <p:cNvGrpSpPr/>
            <p:nvPr/>
          </p:nvGrpSpPr>
          <p:grpSpPr>
            <a:xfrm>
              <a:off x="7020272" y="3839387"/>
              <a:ext cx="1512168" cy="1219375"/>
              <a:chOff x="3707904" y="3407339"/>
              <a:chExt cx="1512168" cy="1219375"/>
            </a:xfrm>
          </p:grpSpPr>
          <p:pic>
            <p:nvPicPr>
              <p:cNvPr id="30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707904" y="3407339"/>
                <a:ext cx="1473394" cy="907417"/>
              </a:xfrm>
              <a:prstGeom prst="round2Diag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</p:pic>
          <p:sp>
            <p:nvSpPr>
              <p:cNvPr id="31" name="ZoneTexte 30"/>
              <p:cNvSpPr txBox="1"/>
              <p:nvPr/>
            </p:nvSpPr>
            <p:spPr>
              <a:xfrm>
                <a:off x="3707904" y="4365104"/>
                <a:ext cx="151216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100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Citybox </a:t>
                </a:r>
                <a:r>
                  <a:rPr lang="fr-FR" sz="1100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Controller</a:t>
                </a:r>
                <a:endParaRPr lang="fr-FR" sz="1100" i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34" name="ZoneTexte 33"/>
            <p:cNvSpPr txBox="1"/>
            <p:nvPr/>
          </p:nvSpPr>
          <p:spPr>
            <a:xfrm>
              <a:off x="5292080" y="4221088"/>
              <a:ext cx="151216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Citybox </a:t>
              </a:r>
              <a:r>
                <a:rPr lang="fr-FR" sz="11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Controller</a:t>
              </a:r>
              <a:endParaRPr lang="fr-FR" sz="1100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4390" y="4554706"/>
            <a:ext cx="1473394" cy="907417"/>
          </a:xfrm>
          <a:prstGeom prst="round2Diag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11467" y="3817727"/>
            <a:ext cx="1473394" cy="907417"/>
          </a:xfrm>
          <a:prstGeom prst="round2Diag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9247" y="3342213"/>
            <a:ext cx="1473394" cy="907417"/>
          </a:xfrm>
          <a:prstGeom prst="round2Diag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216059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8000" y="0"/>
            <a:ext cx="7164360" cy="711000"/>
          </a:xfrm>
        </p:spPr>
        <p:txBody>
          <a:bodyPr/>
          <a:lstStyle/>
          <a:p>
            <a:r>
              <a:rPr lang="fr-FR" dirty="0" smtClean="0"/>
              <a:t>Dialogue CCS – </a:t>
            </a:r>
            <a:r>
              <a:rPr lang="fr-FR" dirty="0" err="1" smtClean="0"/>
              <a:t>Controllers</a:t>
            </a:r>
            <a:r>
              <a:rPr lang="fr-FR" dirty="0" smtClean="0"/>
              <a:t> : notion de groupe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C0233-B80D-42EC-B6DF-BDCE443F2AAC}" type="datetime2">
              <a:rPr lang="fr-FR" smtClean="0"/>
              <a:pPr/>
              <a:t>lundi 30 mai 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42" name="ZoneTexte 41"/>
          <p:cNvSpPr txBox="1"/>
          <p:nvPr/>
        </p:nvSpPr>
        <p:spPr>
          <a:xfrm>
            <a:off x="4644008" y="450912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FFFF"/>
                </a:solidFill>
              </a:rPr>
              <a:t>Commissionnement Groupe</a:t>
            </a:r>
            <a:endParaRPr lang="fr-FR" b="1" dirty="0">
              <a:solidFill>
                <a:srgbClr val="FFFFFF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611560" y="1124744"/>
            <a:ext cx="79208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fr-FR" dirty="0" smtClean="0"/>
              <a:t> Prenons 3 </a:t>
            </a:r>
            <a:r>
              <a:rPr lang="fr-FR" dirty="0" err="1" smtClean="0"/>
              <a:t>Controllers</a:t>
            </a:r>
            <a:r>
              <a:rPr lang="fr-FR" dirty="0" smtClean="0"/>
              <a:t>, d’identités respectives « 1 », « 2 », et « 3 »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endParaRPr lang="fr-FR" dirty="0" smtClean="0"/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fr-FR" dirty="0" smtClean="0"/>
              <a:t> Supposons que ces 3 </a:t>
            </a:r>
            <a:r>
              <a:rPr lang="fr-FR" dirty="0" err="1" smtClean="0"/>
              <a:t>Controllers</a:t>
            </a:r>
            <a:r>
              <a:rPr lang="fr-FR" dirty="0" smtClean="0"/>
              <a:t> aient le même paramètre « Groupe », dont l’identité est « Groupe123 »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endParaRPr lang="fr-FR" dirty="0" smtClean="0"/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fr-FR" dirty="0" smtClean="0"/>
              <a:t> Chaque commissionnement du Controller « 1 » ou « 2 » ou « 3 » génère un fichier de configuration, qui est envoyé au CCS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endParaRPr lang="fr-FR" dirty="0" smtClean="0"/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fr-FR" dirty="0" smtClean="0"/>
              <a:t> A chaque fois qu’un nouveau fichier est envoyé, le CCS en calcule sa « réunion », en assemblant les 3 fichiers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endParaRPr lang="fr-FR" dirty="0" smtClean="0"/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fr-FR" dirty="0" smtClean="0"/>
              <a:t> La réunion de ces fichiers de configuration est ensuite envoyée à chacun des </a:t>
            </a:r>
            <a:r>
              <a:rPr lang="fr-FR" dirty="0" err="1" smtClean="0"/>
              <a:t>Controllers</a:t>
            </a:r>
            <a:r>
              <a:rPr lang="fr-FR" dirty="0" smtClean="0"/>
              <a:t> du groupe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endParaRPr lang="fr-FR" dirty="0" smtClean="0"/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endParaRPr lang="fr-FR" dirty="0" smtClean="0"/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fr-FR" u="sng" dirty="0" smtClean="0"/>
              <a:t> A noter :</a:t>
            </a:r>
            <a:r>
              <a:rPr lang="fr-FR" dirty="0" smtClean="0"/>
              <a:t> lorsque le commissionnement d’un Controller n’amène </a:t>
            </a:r>
            <a:r>
              <a:rPr lang="fr-FR" b="1" dirty="0" smtClean="0"/>
              <a:t>aucun élément nouveau</a:t>
            </a:r>
            <a:r>
              <a:rPr lang="fr-FR" dirty="0" smtClean="0"/>
              <a:t> de « Patrimoine équipements », </a:t>
            </a:r>
            <a:r>
              <a:rPr lang="fr-FR" b="1" dirty="0" smtClean="0"/>
              <a:t>aucun fichier n’est envoyé </a:t>
            </a:r>
            <a:r>
              <a:rPr lang="fr-FR" dirty="0" smtClean="0"/>
              <a:t>aux </a:t>
            </a:r>
            <a:r>
              <a:rPr lang="fr-FR" dirty="0" err="1" smtClean="0"/>
              <a:t>Controllers</a:t>
            </a:r>
            <a:r>
              <a:rPr lang="fr-FR" dirty="0" smtClean="0"/>
              <a:t> (économie de consommation data)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Dialogue CCS – </a:t>
            </a:r>
            <a:r>
              <a:rPr lang="fr-FR" dirty="0" err="1" smtClean="0"/>
              <a:t>Controllers</a:t>
            </a:r>
            <a:r>
              <a:rPr lang="fr-FR" dirty="0" smtClean="0"/>
              <a:t> : schéma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C0233-B80D-42EC-B6DF-BDCE443F2AAC}" type="datetime2">
              <a:rPr lang="fr-FR" smtClean="0"/>
              <a:pPr/>
              <a:t>lundi 30 mai 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14</a:t>
            </a:fld>
            <a:endParaRPr lang="fr-FR"/>
          </a:p>
        </p:txBody>
      </p:sp>
      <p:grpSp>
        <p:nvGrpSpPr>
          <p:cNvPr id="32" name="Groupe 31"/>
          <p:cNvGrpSpPr/>
          <p:nvPr/>
        </p:nvGrpSpPr>
        <p:grpSpPr>
          <a:xfrm>
            <a:off x="755576" y="2996952"/>
            <a:ext cx="3456384" cy="2992723"/>
            <a:chOff x="5436096" y="1156357"/>
            <a:chExt cx="3456384" cy="2992723"/>
          </a:xfrm>
        </p:grpSpPr>
        <p:grpSp>
          <p:nvGrpSpPr>
            <p:cNvPr id="12" name="Groupe 11"/>
            <p:cNvGrpSpPr/>
            <p:nvPr/>
          </p:nvGrpSpPr>
          <p:grpSpPr>
            <a:xfrm>
              <a:off x="5436096" y="1156357"/>
              <a:ext cx="3456384" cy="2992723"/>
              <a:chOff x="1043608" y="1916832"/>
              <a:chExt cx="3456384" cy="2992723"/>
            </a:xfrm>
          </p:grpSpPr>
          <p:grpSp>
            <p:nvGrpSpPr>
              <p:cNvPr id="13" name="Groupe 12"/>
              <p:cNvGrpSpPr/>
              <p:nvPr/>
            </p:nvGrpSpPr>
            <p:grpSpPr>
              <a:xfrm>
                <a:off x="1043608" y="1916832"/>
                <a:ext cx="3456384" cy="2992723"/>
                <a:chOff x="5580112" y="908720"/>
                <a:chExt cx="3456384" cy="2713967"/>
              </a:xfrm>
            </p:grpSpPr>
            <p:sp>
              <p:nvSpPr>
                <p:cNvPr id="23" name="Rectangle 22"/>
                <p:cNvSpPr/>
                <p:nvPr/>
              </p:nvSpPr>
              <p:spPr>
                <a:xfrm>
                  <a:off x="5580112" y="908720"/>
                  <a:ext cx="3456384" cy="2416131"/>
                </a:xfrm>
                <a:prstGeom prst="rect">
                  <a:avLst/>
                </a:prstGeom>
                <a:noFill/>
                <a:ln w="381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4" name="ZoneTexte 23"/>
                <p:cNvSpPr txBox="1"/>
                <p:nvPr/>
              </p:nvSpPr>
              <p:spPr>
                <a:xfrm>
                  <a:off x="6372200" y="3343578"/>
                  <a:ext cx="1944216" cy="2791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400" b="1" i="1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Groupe « 123 »</a:t>
                  </a:r>
                  <a:endParaRPr lang="fr-FR" sz="1400" b="1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14" name="Groupe 19"/>
              <p:cNvGrpSpPr/>
              <p:nvPr/>
            </p:nvGrpSpPr>
            <p:grpSpPr>
              <a:xfrm>
                <a:off x="2915816" y="2276872"/>
                <a:ext cx="1512168" cy="1269722"/>
                <a:chOff x="3707904" y="3356992"/>
                <a:chExt cx="1512168" cy="1269722"/>
              </a:xfrm>
            </p:grpSpPr>
            <p:pic>
              <p:nvPicPr>
                <p:cNvPr id="21" name="Picture 2" descr="D:\Data\Pictures\CityNMS V2.pn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3707904" y="3356992"/>
                  <a:ext cx="1473394" cy="1008112"/>
                </a:xfrm>
                <a:prstGeom prst="round2Diag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</p:pic>
            <p:sp>
              <p:nvSpPr>
                <p:cNvPr id="22" name="ZoneTexte 21"/>
                <p:cNvSpPr txBox="1"/>
                <p:nvPr/>
              </p:nvSpPr>
              <p:spPr>
                <a:xfrm>
                  <a:off x="3707904" y="4365104"/>
                  <a:ext cx="1512168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100" i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Citybox Controller V2</a:t>
                  </a:r>
                  <a:endParaRPr lang="fr-FR" sz="11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  <p:grpSp>
            <p:nvGrpSpPr>
              <p:cNvPr id="15" name="Groupe 22"/>
              <p:cNvGrpSpPr/>
              <p:nvPr/>
            </p:nvGrpSpPr>
            <p:grpSpPr>
              <a:xfrm>
                <a:off x="1259632" y="3284984"/>
                <a:ext cx="1512168" cy="1269722"/>
                <a:chOff x="3707904" y="3356992"/>
                <a:chExt cx="1512168" cy="1269722"/>
              </a:xfrm>
            </p:grpSpPr>
            <p:pic>
              <p:nvPicPr>
                <p:cNvPr id="19" name="Picture 2" descr="D:\Data\Pictures\CityNMS V2.pn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3707904" y="3356992"/>
                  <a:ext cx="1473394" cy="1008112"/>
                </a:xfrm>
                <a:prstGeom prst="round2Diag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</p:pic>
            <p:sp>
              <p:nvSpPr>
                <p:cNvPr id="20" name="ZoneTexte 19"/>
                <p:cNvSpPr txBox="1"/>
                <p:nvPr/>
              </p:nvSpPr>
              <p:spPr>
                <a:xfrm>
                  <a:off x="3707904" y="4365104"/>
                  <a:ext cx="1512168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100" i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Citybox Controller V2</a:t>
                  </a:r>
                  <a:endParaRPr lang="fr-FR" sz="11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  <p:grpSp>
            <p:nvGrpSpPr>
              <p:cNvPr id="16" name="Groupe 25"/>
              <p:cNvGrpSpPr/>
              <p:nvPr/>
            </p:nvGrpSpPr>
            <p:grpSpPr>
              <a:xfrm>
                <a:off x="1187624" y="1988840"/>
                <a:ext cx="1512168" cy="1438999"/>
                <a:chOff x="3707904" y="3356992"/>
                <a:chExt cx="1512168" cy="1438999"/>
              </a:xfrm>
            </p:grpSpPr>
            <p:pic>
              <p:nvPicPr>
                <p:cNvPr id="17" name="Picture 2" descr="D:\Data\Pictures\CityNMS V2.pn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3707904" y="3356992"/>
                  <a:ext cx="1473394" cy="1008112"/>
                </a:xfrm>
                <a:prstGeom prst="round2Diag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</p:pic>
            <p:sp>
              <p:nvSpPr>
                <p:cNvPr id="18" name="ZoneTexte 17"/>
                <p:cNvSpPr txBox="1"/>
                <p:nvPr/>
              </p:nvSpPr>
              <p:spPr>
                <a:xfrm>
                  <a:off x="3707904" y="4365104"/>
                  <a:ext cx="1512168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100" i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Citybox Controller V2</a:t>
                  </a:r>
                </a:p>
                <a:p>
                  <a:pPr algn="ctr"/>
                  <a:endParaRPr lang="fr-FR" sz="11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</p:grpSp>
        <p:sp>
          <p:nvSpPr>
            <p:cNvPr id="25" name="Ellipse 24"/>
            <p:cNvSpPr/>
            <p:nvPr/>
          </p:nvSpPr>
          <p:spPr>
            <a:xfrm>
              <a:off x="6660232" y="1228365"/>
              <a:ext cx="36004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/>
                <a:t>1</a:t>
              </a:r>
              <a:endParaRPr lang="fr-FR" b="1" dirty="0"/>
            </a:p>
          </p:txBody>
        </p:sp>
        <p:sp>
          <p:nvSpPr>
            <p:cNvPr id="26" name="Ellipse 25"/>
            <p:cNvSpPr/>
            <p:nvPr/>
          </p:nvSpPr>
          <p:spPr>
            <a:xfrm>
              <a:off x="8388424" y="1516397"/>
              <a:ext cx="36004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/>
                <a:t>2</a:t>
              </a:r>
              <a:endParaRPr lang="fr-FR" b="1" dirty="0"/>
            </a:p>
          </p:txBody>
        </p:sp>
        <p:sp>
          <p:nvSpPr>
            <p:cNvPr id="27" name="Ellipse 26"/>
            <p:cNvSpPr/>
            <p:nvPr/>
          </p:nvSpPr>
          <p:spPr>
            <a:xfrm>
              <a:off x="6732240" y="2524509"/>
              <a:ext cx="36004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/>
                <a:t>3</a:t>
              </a:r>
            </a:p>
          </p:txBody>
        </p:sp>
      </p:grpSp>
      <p:grpSp>
        <p:nvGrpSpPr>
          <p:cNvPr id="28" name="Groupe 27"/>
          <p:cNvGrpSpPr/>
          <p:nvPr/>
        </p:nvGrpSpPr>
        <p:grpSpPr>
          <a:xfrm>
            <a:off x="7164288" y="1201034"/>
            <a:ext cx="1080120" cy="1219854"/>
            <a:chOff x="1741186" y="2060848"/>
            <a:chExt cx="1701190" cy="1871665"/>
          </a:xfrm>
        </p:grpSpPr>
        <p:pic>
          <p:nvPicPr>
            <p:cNvPr id="29" name="Picture 1" descr="C:\Users\N.KHALFOUNE\Desktop\ccs refait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07704" y="2060848"/>
              <a:ext cx="1266825" cy="1152525"/>
            </a:xfrm>
            <a:prstGeom prst="rect">
              <a:avLst/>
            </a:prstGeom>
            <a:noFill/>
          </p:spPr>
        </p:pic>
        <p:sp>
          <p:nvSpPr>
            <p:cNvPr id="30" name="ZoneTexte 29"/>
            <p:cNvSpPr txBox="1"/>
            <p:nvPr/>
          </p:nvSpPr>
          <p:spPr>
            <a:xfrm>
              <a:off x="1741186" y="3271388"/>
              <a:ext cx="1701190" cy="6611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Citybox Central Server</a:t>
              </a:r>
              <a:endParaRPr lang="fr-FR" sz="1100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4" name="Flèche droite 33"/>
          <p:cNvSpPr/>
          <p:nvPr/>
        </p:nvSpPr>
        <p:spPr>
          <a:xfrm>
            <a:off x="3347864" y="836712"/>
            <a:ext cx="3816424" cy="15121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Commissionnement</a:t>
            </a:r>
          </a:p>
          <a:p>
            <a:pPr algn="ctr"/>
            <a:r>
              <a:rPr lang="fr-FR" b="1" dirty="0" smtClean="0"/>
              <a:t>de « 1 » </a:t>
            </a:r>
            <a:r>
              <a:rPr lang="fr-FR" b="1" u="sng" dirty="0" smtClean="0"/>
              <a:t>ou</a:t>
            </a:r>
            <a:r>
              <a:rPr lang="fr-FR" b="1" dirty="0" smtClean="0"/>
              <a:t> « 2 » </a:t>
            </a:r>
            <a:r>
              <a:rPr lang="fr-FR" b="1" u="sng" dirty="0" smtClean="0"/>
              <a:t>ou</a:t>
            </a:r>
            <a:r>
              <a:rPr lang="fr-FR" b="1" dirty="0" smtClean="0"/>
              <a:t> « 3 »</a:t>
            </a:r>
          </a:p>
        </p:txBody>
      </p:sp>
      <p:grpSp>
        <p:nvGrpSpPr>
          <p:cNvPr id="39" name="Groupe 38"/>
          <p:cNvGrpSpPr/>
          <p:nvPr/>
        </p:nvGrpSpPr>
        <p:grpSpPr>
          <a:xfrm>
            <a:off x="251520" y="1268760"/>
            <a:ext cx="2952328" cy="792029"/>
            <a:chOff x="395536" y="908720"/>
            <a:chExt cx="4371975" cy="1397803"/>
          </a:xfrm>
        </p:grpSpPr>
        <p:pic>
          <p:nvPicPr>
            <p:cNvPr id="40" name="Image 39" descr="streetlight logo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5536" y="908720"/>
              <a:ext cx="4371975" cy="981075"/>
            </a:xfrm>
            <a:prstGeom prst="rect">
              <a:avLst/>
            </a:prstGeom>
          </p:spPr>
        </p:pic>
        <p:sp>
          <p:nvSpPr>
            <p:cNvPr id="41" name="ZoneTexte 40"/>
            <p:cNvSpPr txBox="1"/>
            <p:nvPr/>
          </p:nvSpPr>
          <p:spPr>
            <a:xfrm>
              <a:off x="1691680" y="1844824"/>
              <a:ext cx="2256085" cy="461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Portail Web</a:t>
              </a:r>
              <a:endParaRPr lang="fr-FR" sz="1100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3" name="Groupe 42"/>
          <p:cNvGrpSpPr/>
          <p:nvPr/>
        </p:nvGrpSpPr>
        <p:grpSpPr>
          <a:xfrm>
            <a:off x="4211960" y="2420889"/>
            <a:ext cx="3888432" cy="2880320"/>
            <a:chOff x="4211960" y="2420889"/>
            <a:chExt cx="3888432" cy="2880320"/>
          </a:xfrm>
        </p:grpSpPr>
        <p:sp>
          <p:nvSpPr>
            <p:cNvPr id="38" name="Flèche à angle droit 37"/>
            <p:cNvSpPr/>
            <p:nvPr/>
          </p:nvSpPr>
          <p:spPr>
            <a:xfrm rot="16200000" flipH="1">
              <a:off x="4716016" y="1916833"/>
              <a:ext cx="2880320" cy="3888432"/>
            </a:xfrm>
            <a:prstGeom prst="ben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4644008" y="4365104"/>
              <a:ext cx="34563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rgbClr val="FFFFFF"/>
                  </a:solidFill>
                </a:rPr>
                <a:t>Commissionnement Groupe</a:t>
              </a:r>
              <a:endParaRPr lang="fr-FR" b="1" dirty="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Dialogue CCS – </a:t>
            </a:r>
            <a:r>
              <a:rPr lang="fr-FR" dirty="0" err="1" smtClean="0"/>
              <a:t>Controllers</a:t>
            </a:r>
            <a:r>
              <a:rPr lang="fr-FR" dirty="0" smtClean="0"/>
              <a:t> : schéma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C0233-B80D-42EC-B6DF-BDCE443F2AAC}" type="datetime2">
              <a:rPr lang="fr-FR" smtClean="0"/>
              <a:pPr/>
              <a:t>lundi 30 mai 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15</a:t>
            </a:fld>
            <a:endParaRPr lang="fr-FR"/>
          </a:p>
        </p:txBody>
      </p:sp>
      <p:grpSp>
        <p:nvGrpSpPr>
          <p:cNvPr id="32" name="Groupe 31"/>
          <p:cNvGrpSpPr/>
          <p:nvPr/>
        </p:nvGrpSpPr>
        <p:grpSpPr>
          <a:xfrm>
            <a:off x="755576" y="2996952"/>
            <a:ext cx="3456384" cy="2992723"/>
            <a:chOff x="5436096" y="1156357"/>
            <a:chExt cx="3456384" cy="2992723"/>
          </a:xfrm>
        </p:grpSpPr>
        <p:grpSp>
          <p:nvGrpSpPr>
            <p:cNvPr id="12" name="Groupe 11"/>
            <p:cNvGrpSpPr/>
            <p:nvPr/>
          </p:nvGrpSpPr>
          <p:grpSpPr>
            <a:xfrm>
              <a:off x="5436096" y="1156357"/>
              <a:ext cx="3456384" cy="2992723"/>
              <a:chOff x="1043608" y="1916832"/>
              <a:chExt cx="3456384" cy="2992723"/>
            </a:xfrm>
          </p:grpSpPr>
          <p:grpSp>
            <p:nvGrpSpPr>
              <p:cNvPr id="13" name="Groupe 12"/>
              <p:cNvGrpSpPr/>
              <p:nvPr/>
            </p:nvGrpSpPr>
            <p:grpSpPr>
              <a:xfrm>
                <a:off x="1043608" y="1916832"/>
                <a:ext cx="3456384" cy="2992723"/>
                <a:chOff x="5580112" y="908720"/>
                <a:chExt cx="3456384" cy="2713967"/>
              </a:xfrm>
            </p:grpSpPr>
            <p:sp>
              <p:nvSpPr>
                <p:cNvPr id="23" name="Rectangle 22"/>
                <p:cNvSpPr/>
                <p:nvPr/>
              </p:nvSpPr>
              <p:spPr>
                <a:xfrm>
                  <a:off x="5580112" y="908720"/>
                  <a:ext cx="3456384" cy="2416131"/>
                </a:xfrm>
                <a:prstGeom prst="rect">
                  <a:avLst/>
                </a:prstGeom>
                <a:noFill/>
                <a:ln w="381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4" name="ZoneTexte 23"/>
                <p:cNvSpPr txBox="1"/>
                <p:nvPr/>
              </p:nvSpPr>
              <p:spPr>
                <a:xfrm>
                  <a:off x="6372200" y="3343578"/>
                  <a:ext cx="1944216" cy="2791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400" b="1" i="1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Groupe « 123 »</a:t>
                  </a:r>
                  <a:endParaRPr lang="fr-FR" sz="1400" b="1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14" name="Groupe 19"/>
              <p:cNvGrpSpPr/>
              <p:nvPr/>
            </p:nvGrpSpPr>
            <p:grpSpPr>
              <a:xfrm>
                <a:off x="2915816" y="2327219"/>
                <a:ext cx="1512168" cy="1219375"/>
                <a:chOff x="3707904" y="3407339"/>
                <a:chExt cx="1512168" cy="1219375"/>
              </a:xfrm>
            </p:grpSpPr>
            <p:pic>
              <p:nvPicPr>
                <p:cNvPr id="21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3707904" y="3407339"/>
                  <a:ext cx="1473394" cy="907417"/>
                </a:xfrm>
                <a:prstGeom prst="round2Diag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</p:pic>
            <p:sp>
              <p:nvSpPr>
                <p:cNvPr id="22" name="ZoneTexte 21"/>
                <p:cNvSpPr txBox="1"/>
                <p:nvPr/>
              </p:nvSpPr>
              <p:spPr>
                <a:xfrm>
                  <a:off x="3707904" y="4365104"/>
                  <a:ext cx="1512168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100" i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Citybox </a:t>
                  </a:r>
                  <a:r>
                    <a:rPr lang="fr-FR" sz="1100" i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Controller</a:t>
                  </a:r>
                  <a:endParaRPr lang="fr-FR" sz="11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  <p:grpSp>
            <p:nvGrpSpPr>
              <p:cNvPr id="15" name="Groupe 22"/>
              <p:cNvGrpSpPr/>
              <p:nvPr/>
            </p:nvGrpSpPr>
            <p:grpSpPr>
              <a:xfrm>
                <a:off x="1259632" y="3335331"/>
                <a:ext cx="1512168" cy="1219375"/>
                <a:chOff x="3707904" y="3407339"/>
                <a:chExt cx="1512168" cy="1219375"/>
              </a:xfrm>
            </p:grpSpPr>
            <p:pic>
              <p:nvPicPr>
                <p:cNvPr id="19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3707904" y="3407339"/>
                  <a:ext cx="1473394" cy="907417"/>
                </a:xfrm>
                <a:prstGeom prst="round2Diag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</p:pic>
            <p:sp>
              <p:nvSpPr>
                <p:cNvPr id="20" name="ZoneTexte 19"/>
                <p:cNvSpPr txBox="1"/>
                <p:nvPr/>
              </p:nvSpPr>
              <p:spPr>
                <a:xfrm>
                  <a:off x="3707904" y="4365104"/>
                  <a:ext cx="1512168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100" i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Citybox </a:t>
                  </a:r>
                  <a:r>
                    <a:rPr lang="fr-FR" sz="1100" i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Controller</a:t>
                  </a:r>
                  <a:endParaRPr lang="fr-FR" sz="11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  <p:grpSp>
            <p:nvGrpSpPr>
              <p:cNvPr id="16" name="Groupe 25"/>
              <p:cNvGrpSpPr/>
              <p:nvPr/>
            </p:nvGrpSpPr>
            <p:grpSpPr>
              <a:xfrm>
                <a:off x="1187624" y="2039187"/>
                <a:ext cx="1512168" cy="1219375"/>
                <a:chOff x="3707904" y="3407339"/>
                <a:chExt cx="1512168" cy="1219375"/>
              </a:xfrm>
            </p:grpSpPr>
            <p:pic>
              <p:nvPicPr>
                <p:cNvPr id="17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3707904" y="3407339"/>
                  <a:ext cx="1473394" cy="907417"/>
                </a:xfrm>
                <a:prstGeom prst="round2DiagRect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</p:pic>
            <p:sp>
              <p:nvSpPr>
                <p:cNvPr id="18" name="ZoneTexte 17"/>
                <p:cNvSpPr txBox="1"/>
                <p:nvPr/>
              </p:nvSpPr>
              <p:spPr>
                <a:xfrm>
                  <a:off x="3707904" y="4365104"/>
                  <a:ext cx="1512168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100" i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Citybox </a:t>
                  </a:r>
                  <a:r>
                    <a:rPr lang="fr-FR" sz="1100" i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Controller</a:t>
                  </a:r>
                  <a:endParaRPr lang="fr-FR" sz="11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</p:grpSp>
        <p:sp>
          <p:nvSpPr>
            <p:cNvPr id="25" name="Ellipse 24"/>
            <p:cNvSpPr/>
            <p:nvPr/>
          </p:nvSpPr>
          <p:spPr>
            <a:xfrm>
              <a:off x="6660232" y="1228365"/>
              <a:ext cx="36004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/>
                <a:t>1</a:t>
              </a:r>
              <a:endParaRPr lang="fr-FR" b="1" dirty="0"/>
            </a:p>
          </p:txBody>
        </p:sp>
        <p:sp>
          <p:nvSpPr>
            <p:cNvPr id="26" name="Ellipse 25"/>
            <p:cNvSpPr/>
            <p:nvPr/>
          </p:nvSpPr>
          <p:spPr>
            <a:xfrm>
              <a:off x="8388424" y="1516397"/>
              <a:ext cx="36004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/>
                <a:t>2</a:t>
              </a:r>
              <a:endParaRPr lang="fr-FR" b="1" dirty="0"/>
            </a:p>
          </p:txBody>
        </p:sp>
        <p:sp>
          <p:nvSpPr>
            <p:cNvPr id="27" name="Ellipse 26"/>
            <p:cNvSpPr/>
            <p:nvPr/>
          </p:nvSpPr>
          <p:spPr>
            <a:xfrm>
              <a:off x="6732240" y="2524509"/>
              <a:ext cx="360040" cy="360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/>
                <a:t>3</a:t>
              </a:r>
            </a:p>
          </p:txBody>
        </p:sp>
      </p:grpSp>
      <p:grpSp>
        <p:nvGrpSpPr>
          <p:cNvPr id="28" name="Groupe 27"/>
          <p:cNvGrpSpPr/>
          <p:nvPr/>
        </p:nvGrpSpPr>
        <p:grpSpPr>
          <a:xfrm>
            <a:off x="7164288" y="1201034"/>
            <a:ext cx="1080120" cy="1219854"/>
            <a:chOff x="1741186" y="2060848"/>
            <a:chExt cx="1701190" cy="1871665"/>
          </a:xfrm>
        </p:grpSpPr>
        <p:pic>
          <p:nvPicPr>
            <p:cNvPr id="29" name="Picture 1" descr="C:\Users\N.KHALFOUNE\Desktop\ccs refait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07704" y="2060848"/>
              <a:ext cx="1266825" cy="1152525"/>
            </a:xfrm>
            <a:prstGeom prst="rect">
              <a:avLst/>
            </a:prstGeom>
            <a:noFill/>
          </p:spPr>
        </p:pic>
        <p:sp>
          <p:nvSpPr>
            <p:cNvPr id="30" name="ZoneTexte 29"/>
            <p:cNvSpPr txBox="1"/>
            <p:nvPr/>
          </p:nvSpPr>
          <p:spPr>
            <a:xfrm>
              <a:off x="1741186" y="3271388"/>
              <a:ext cx="1701190" cy="6611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Citybox Central Server</a:t>
              </a:r>
              <a:endParaRPr lang="fr-FR" sz="1100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4" name="Flèche droite 33"/>
          <p:cNvSpPr/>
          <p:nvPr/>
        </p:nvSpPr>
        <p:spPr>
          <a:xfrm>
            <a:off x="3347864" y="836712"/>
            <a:ext cx="3816424" cy="15121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Commissionnement</a:t>
            </a:r>
          </a:p>
          <a:p>
            <a:pPr algn="ctr"/>
            <a:r>
              <a:rPr lang="fr-FR" b="1" dirty="0" smtClean="0"/>
              <a:t>de « 1 » </a:t>
            </a:r>
            <a:r>
              <a:rPr lang="fr-FR" b="1" u="sng" dirty="0" smtClean="0"/>
              <a:t>ou</a:t>
            </a:r>
            <a:r>
              <a:rPr lang="fr-FR" b="1" dirty="0" smtClean="0"/>
              <a:t> « 2 » </a:t>
            </a:r>
            <a:r>
              <a:rPr lang="fr-FR" b="1" u="sng" dirty="0" smtClean="0"/>
              <a:t>ou</a:t>
            </a:r>
            <a:r>
              <a:rPr lang="fr-FR" b="1" dirty="0" smtClean="0"/>
              <a:t> « 3 »</a:t>
            </a:r>
          </a:p>
        </p:txBody>
      </p:sp>
      <p:grpSp>
        <p:nvGrpSpPr>
          <p:cNvPr id="39" name="Groupe 38"/>
          <p:cNvGrpSpPr/>
          <p:nvPr/>
        </p:nvGrpSpPr>
        <p:grpSpPr>
          <a:xfrm>
            <a:off x="251520" y="1268760"/>
            <a:ext cx="2952328" cy="792029"/>
            <a:chOff x="395536" y="908720"/>
            <a:chExt cx="4371975" cy="1397803"/>
          </a:xfrm>
        </p:grpSpPr>
        <p:pic>
          <p:nvPicPr>
            <p:cNvPr id="40" name="Image 39" descr="streetlight logo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5536" y="908720"/>
              <a:ext cx="4371975" cy="981075"/>
            </a:xfrm>
            <a:prstGeom prst="rect">
              <a:avLst/>
            </a:prstGeom>
          </p:spPr>
        </p:pic>
        <p:sp>
          <p:nvSpPr>
            <p:cNvPr id="41" name="ZoneTexte 40"/>
            <p:cNvSpPr txBox="1"/>
            <p:nvPr/>
          </p:nvSpPr>
          <p:spPr>
            <a:xfrm>
              <a:off x="1691680" y="1844824"/>
              <a:ext cx="2256085" cy="461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Portail Web</a:t>
              </a:r>
              <a:endParaRPr lang="fr-FR" sz="1100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3" name="Groupe 42"/>
          <p:cNvGrpSpPr/>
          <p:nvPr/>
        </p:nvGrpSpPr>
        <p:grpSpPr>
          <a:xfrm>
            <a:off x="4211960" y="2420889"/>
            <a:ext cx="3888432" cy="2880320"/>
            <a:chOff x="4211960" y="2420889"/>
            <a:chExt cx="3888432" cy="2880320"/>
          </a:xfrm>
        </p:grpSpPr>
        <p:sp>
          <p:nvSpPr>
            <p:cNvPr id="38" name="Flèche à angle droit 37"/>
            <p:cNvSpPr/>
            <p:nvPr/>
          </p:nvSpPr>
          <p:spPr>
            <a:xfrm rot="16200000" flipH="1">
              <a:off x="4716016" y="1916833"/>
              <a:ext cx="2880320" cy="3888432"/>
            </a:xfrm>
            <a:prstGeom prst="ben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4644008" y="4365104"/>
              <a:ext cx="34563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rgbClr val="FFFFFF"/>
                  </a:solidFill>
                </a:rPr>
                <a:t>Commissionnement Groupe</a:t>
              </a:r>
              <a:endParaRPr lang="fr-FR" b="1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921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Dialogue CCS – </a:t>
            </a:r>
            <a:r>
              <a:rPr lang="fr-FR" dirty="0" err="1" smtClean="0"/>
              <a:t>Controllers</a:t>
            </a:r>
            <a:r>
              <a:rPr lang="fr-FR" dirty="0" smtClean="0"/>
              <a:t> : intérêts des groupes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8000" y="1215040"/>
            <a:ext cx="7596408" cy="5238296"/>
          </a:xfrm>
        </p:spPr>
        <p:txBody>
          <a:bodyPr/>
          <a:lstStyle/>
          <a:p>
            <a:pPr algn="just">
              <a:buClr>
                <a:schemeClr val="accent1"/>
              </a:buClr>
              <a:buFont typeface="Arial" pitchFamily="34" charset="0"/>
              <a:buChar char="•"/>
            </a:pPr>
            <a:r>
              <a:rPr lang="fr-FR" dirty="0" smtClean="0"/>
              <a:t> Partage d’une liste d’équipements qui peuvent basculer d’un Citybox Controller à un autre</a:t>
            </a:r>
          </a:p>
          <a:p>
            <a:pPr algn="just">
              <a:buClr>
                <a:schemeClr val="accent1"/>
              </a:buClr>
              <a:buFont typeface="Arial" pitchFamily="34" charset="0"/>
              <a:buChar char="•"/>
            </a:pPr>
            <a:r>
              <a:rPr lang="fr-FR" dirty="0" smtClean="0"/>
              <a:t> Mises à jour simplifiées des éléments qui sont situés dans un même groupe.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fr-FR" dirty="0" smtClean="0"/>
              <a:t> Permet de caractériser les attributs d’un ensemble d’armoires pour les repérer différemment dans le CCS  </a:t>
            </a:r>
            <a:br>
              <a:rPr lang="fr-FR" dirty="0" smtClean="0"/>
            </a:br>
            <a:r>
              <a:rPr lang="fr-FR" sz="1600" i="1" dirty="0" smtClean="0"/>
              <a:t>Exemple : séparation des armoires mises en service de celles qui ne le sont pas encore (ou qui sont en travaux)</a:t>
            </a:r>
            <a:endParaRPr lang="fr-FR" i="1" dirty="0" smtClean="0"/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fr-FR" dirty="0" smtClean="0"/>
              <a:t> Permettra le partage d’informations de la part d’équipements de même type  </a:t>
            </a:r>
            <a:br>
              <a:rPr lang="fr-FR" dirty="0" smtClean="0"/>
            </a:br>
            <a:r>
              <a:rPr lang="fr-FR" sz="1600" i="1" dirty="0" smtClean="0"/>
              <a:t>Exemple : utilisation combinée de plusieurs capteurs photovoltaïques</a:t>
            </a:r>
            <a:endParaRPr lang="fr-FR" i="1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C0233-B80D-42EC-B6DF-BDCE443F2AAC}" type="datetime2">
              <a:rPr lang="fr-FR" smtClean="0"/>
              <a:pPr/>
              <a:t>lundi 30 mai 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Autres éléments de configuration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C0233-B80D-42EC-B6DF-BDCE443F2AAC}" type="datetime2">
              <a:rPr lang="fr-FR" smtClean="0"/>
              <a:pPr/>
              <a:t>lundi 30 mai 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611560" y="1052736"/>
            <a:ext cx="80648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fr-FR" dirty="0" smtClean="0"/>
              <a:t> Paramètres réseaux (CCS et Controller) : prise en compte « à chaud »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endParaRPr lang="fr-FR" dirty="0" smtClean="0"/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fr-FR" dirty="0" smtClean="0"/>
              <a:t> Gestion de comptes (CCS et SLV) : prise en compte « à chaud »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endParaRPr lang="fr-FR" dirty="0" smtClean="0"/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fr-FR" dirty="0" smtClean="0"/>
              <a:t> Alarmes : prise en compte « à chaud »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endParaRPr lang="fr-FR" dirty="0" smtClean="0"/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fr-FR" dirty="0" smtClean="0"/>
              <a:t> Paramètres avancés de fonctionnement : déclenche un </a:t>
            </a:r>
            <a:r>
              <a:rPr lang="fr-FR" b="1" dirty="0" smtClean="0"/>
              <a:t>commissionnement de groupe </a:t>
            </a:r>
            <a:r>
              <a:rPr lang="fr-FR" dirty="0" smtClean="0"/>
              <a:t>pour tous les groupes concernés, i.e. ceux attachés au profil de gestion modifié </a:t>
            </a:r>
            <a:r>
              <a:rPr lang="fr-FR" i="1" dirty="0" smtClean="0"/>
              <a:t>(voir formation Rôles et périmètres d’action)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Vérification de la prise en compte du commissionnement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5EA96-70D4-48B5-BE92-22A01146BB91}" type="datetime2">
              <a:rPr lang="fr-FR" smtClean="0"/>
              <a:pPr/>
              <a:t>lundi 30 mai 2016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 dirty="0"/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3"/>
          </p:nvPr>
        </p:nvSpPr>
        <p:spPr/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Sur le CCS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EBC0B-E052-49BE-901A-E846AF7BD6A5}" type="datetime2">
              <a:rPr lang="fr-FR" smtClean="0"/>
              <a:pPr/>
              <a:t>lundi 30 mai 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755576" y="908720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Aller dans le </a:t>
            </a:r>
            <a:r>
              <a:rPr lang="fr-FR" dirty="0" err="1" smtClean="0"/>
              <a:t>Status</a:t>
            </a:r>
            <a:r>
              <a:rPr lang="fr-FR" dirty="0" smtClean="0"/>
              <a:t> des Citybox </a:t>
            </a:r>
            <a:r>
              <a:rPr lang="fr-FR" dirty="0" err="1" smtClean="0"/>
              <a:t>Controllers</a:t>
            </a:r>
            <a:endParaRPr lang="fr-FR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412776"/>
            <a:ext cx="7839075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ym typeface="Wingdings" pitchFamily="2" charset="2"/>
              </a:rPr>
              <a:t>Pré-requis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18 Juillet 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467544" y="1700808"/>
            <a:ext cx="867645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fr-FR" sz="1600" b="1" dirty="0" smtClean="0">
                <a:solidFill>
                  <a:schemeClr val="accent3"/>
                </a:solidFill>
                <a:sym typeface="Wingdings" pitchFamily="2" charset="2"/>
              </a:rPr>
              <a:t>Modules nécessaires</a:t>
            </a:r>
          </a:p>
          <a:p>
            <a:pPr marL="342900" indent="-342900"/>
            <a:endParaRPr lang="fr-FR" sz="1600" b="1" dirty="0" smtClean="0">
              <a:solidFill>
                <a:schemeClr val="accent3"/>
              </a:solidFill>
              <a:sym typeface="Wingdings" pitchFamily="2" charset="2"/>
            </a:endParaRPr>
          </a:p>
          <a:p>
            <a:pPr marL="342900" indent="-342900">
              <a:buAutoNum type="arabicPeriod"/>
            </a:pPr>
            <a:r>
              <a:rPr lang="fr-FR" sz="1600" dirty="0" smtClean="0"/>
              <a:t>PRESENTATION DE LA SOLUTION CITYBOX</a:t>
            </a:r>
          </a:p>
          <a:p>
            <a:endParaRPr lang="fr-FR" sz="1600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Sur le CCS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EBC0B-E052-49BE-901A-E846AF7BD6A5}" type="datetime2">
              <a:rPr lang="fr-FR" smtClean="0"/>
              <a:pPr/>
              <a:t>lundi 30 mai 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755576" y="1052736"/>
            <a:ext cx="79208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fr-FR" dirty="0" smtClean="0"/>
              <a:t> Si le commissionnement est passé, le champ </a:t>
            </a:r>
            <a:r>
              <a:rPr lang="fr-FR" dirty="0" err="1" smtClean="0"/>
              <a:t>status</a:t>
            </a:r>
            <a:r>
              <a:rPr lang="fr-FR" dirty="0" smtClean="0"/>
              <a:t> doit être à OK.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endParaRPr lang="fr-FR" dirty="0" smtClean="0"/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fr-FR" dirty="0" smtClean="0"/>
              <a:t> </a:t>
            </a:r>
            <a:r>
              <a:rPr lang="fr-FR" dirty="0" err="1" smtClean="0"/>
              <a:t>Old</a:t>
            </a:r>
            <a:r>
              <a:rPr lang="fr-FR" dirty="0" smtClean="0"/>
              <a:t> Software = mise à jour logicielle en cours, surveiller la connexion du CC au CCS (dont Last </a:t>
            </a:r>
            <a:r>
              <a:rPr lang="fr-FR" dirty="0" err="1" smtClean="0"/>
              <a:t>Activity</a:t>
            </a:r>
            <a:r>
              <a:rPr lang="fr-FR" dirty="0" smtClean="0"/>
              <a:t>)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endParaRPr lang="fr-FR" dirty="0" smtClean="0"/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fr-FR" dirty="0" smtClean="0"/>
              <a:t> </a:t>
            </a:r>
            <a:r>
              <a:rPr lang="fr-FR" dirty="0" err="1" smtClean="0"/>
              <a:t>Old</a:t>
            </a:r>
            <a:r>
              <a:rPr lang="fr-FR" dirty="0" smtClean="0"/>
              <a:t> Configuration = mise à jour du patrimoine en cours, surveiller la connexion du CC au CCS (dont Last </a:t>
            </a:r>
            <a:r>
              <a:rPr lang="fr-FR" dirty="0" err="1" smtClean="0"/>
              <a:t>Activity</a:t>
            </a:r>
            <a:r>
              <a:rPr lang="fr-FR" dirty="0" smtClean="0"/>
              <a:t>)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endParaRPr lang="fr-FR" dirty="0" smtClean="0"/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fr-FR" dirty="0" smtClean="0"/>
              <a:t> </a:t>
            </a:r>
            <a:r>
              <a:rPr lang="fr-FR" dirty="0" err="1" smtClean="0"/>
              <a:t>Lost</a:t>
            </a:r>
            <a:r>
              <a:rPr lang="fr-FR" dirty="0" smtClean="0"/>
              <a:t> = CC non communicant, surveiller la connexion du CC au CCS (dont Last </a:t>
            </a:r>
            <a:r>
              <a:rPr lang="fr-FR" dirty="0" err="1" smtClean="0"/>
              <a:t>Activity</a:t>
            </a:r>
            <a:r>
              <a:rPr lang="fr-FR" dirty="0" smtClean="0"/>
              <a:t>)</a:t>
            </a:r>
          </a:p>
          <a:p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Points clés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8000" y="1215040"/>
            <a:ext cx="8172472" cy="5238296"/>
          </a:xfrm>
        </p:spPr>
        <p:txBody>
          <a:bodyPr/>
          <a:lstStyle/>
          <a:p>
            <a:pPr indent="-342900">
              <a:spcAft>
                <a:spcPts val="0"/>
              </a:spcAft>
              <a:buAutoNum type="arabicPeriod"/>
            </a:pPr>
            <a:r>
              <a:rPr lang="fr-FR" dirty="0" smtClean="0"/>
              <a:t>Quelles sont les 2 types de flux de configuration? </a:t>
            </a:r>
            <a:endParaRPr lang="fr-FR" dirty="0" smtClean="0">
              <a:solidFill>
                <a:schemeClr val="accent1"/>
              </a:solidFill>
            </a:endParaRPr>
          </a:p>
          <a:p>
            <a:pPr marL="0" lvl="3" indent="-342900">
              <a:spcAft>
                <a:spcPts val="0"/>
              </a:spcAft>
              <a:buNone/>
            </a:pPr>
            <a:r>
              <a:rPr lang="fr-FR" dirty="0" smtClean="0">
                <a:solidFill>
                  <a:schemeClr val="accent1"/>
                </a:solidFill>
              </a:rPr>
              <a:t>Commissionnement Controller et Commissionnement Groupe</a:t>
            </a:r>
          </a:p>
          <a:p>
            <a:pPr marL="0" lvl="3" indent="-342900">
              <a:spcAft>
                <a:spcPts val="0"/>
              </a:spcAft>
              <a:buNone/>
            </a:pPr>
            <a:endParaRPr lang="fr-FR" dirty="0" smtClean="0">
              <a:solidFill>
                <a:schemeClr val="accent1"/>
              </a:solidFill>
            </a:endParaRPr>
          </a:p>
          <a:p>
            <a:pPr indent="-342900">
              <a:spcAft>
                <a:spcPts val="0"/>
              </a:spcAft>
              <a:buAutoNum type="arabicPeriod"/>
            </a:pPr>
            <a:r>
              <a:rPr lang="fr-FR" dirty="0" smtClean="0"/>
              <a:t>Dans quel cas l’appui sur le bouton « commissionner » ne provoque rien?</a:t>
            </a:r>
            <a:endParaRPr lang="fr-FR" dirty="0" smtClean="0">
              <a:solidFill>
                <a:schemeClr val="accent1"/>
              </a:solidFill>
            </a:endParaRPr>
          </a:p>
          <a:p>
            <a:pPr marL="0" lvl="3" indent="-342900">
              <a:spcAft>
                <a:spcPts val="0"/>
              </a:spcAft>
              <a:buNone/>
            </a:pPr>
            <a:r>
              <a:rPr lang="fr-FR" dirty="0" smtClean="0">
                <a:solidFill>
                  <a:schemeClr val="accent1"/>
                </a:solidFill>
              </a:rPr>
              <a:t>Quand il n’y a eu aucun changement/aucune nouveauté de Patrimoine Equipement depuis l’appui précédent  </a:t>
            </a:r>
          </a:p>
          <a:p>
            <a:pPr marL="0" lvl="3" indent="-342900">
              <a:spcAft>
                <a:spcPts val="0"/>
              </a:spcAft>
              <a:buNone/>
            </a:pPr>
            <a:endParaRPr lang="fr-FR" dirty="0" smtClean="0">
              <a:solidFill>
                <a:schemeClr val="accent1"/>
              </a:solidFill>
            </a:endParaRPr>
          </a:p>
          <a:p>
            <a:pPr indent="-342900">
              <a:spcAft>
                <a:spcPts val="0"/>
              </a:spcAft>
              <a:buAutoNum type="arabicPeriod"/>
            </a:pPr>
            <a:r>
              <a:rPr lang="fr-FR" dirty="0" smtClean="0"/>
              <a:t>Si je veux changer une programmation horaire (par exemple l’heure d’allumage) partagée par mes 3 </a:t>
            </a:r>
            <a:r>
              <a:rPr lang="fr-FR" dirty="0" err="1" smtClean="0"/>
              <a:t>Controllers</a:t>
            </a:r>
            <a:r>
              <a:rPr lang="fr-FR" dirty="0" smtClean="0"/>
              <a:t>, combien de fois dois-je appuyer sur le bouton « commissionner »?</a:t>
            </a:r>
          </a:p>
          <a:p>
            <a:pPr lvl="1" indent="-342900"/>
            <a:r>
              <a:rPr lang="fr-FR" dirty="0" smtClean="0">
                <a:solidFill>
                  <a:schemeClr val="accent1"/>
                </a:solidFill>
              </a:rPr>
              <a:t>1</a:t>
            </a:r>
          </a:p>
          <a:p>
            <a:pPr lvl="1" indent="-342900"/>
            <a:endParaRPr lang="fr-FR" dirty="0" smtClean="0">
              <a:solidFill>
                <a:srgbClr val="00B0F0"/>
              </a:solidFill>
            </a:endParaRPr>
          </a:p>
          <a:p>
            <a:pPr indent="-342900">
              <a:spcAft>
                <a:spcPts val="0"/>
              </a:spcAft>
              <a:buAutoNum type="arabicPeriod"/>
            </a:pPr>
            <a:r>
              <a:rPr lang="fr-FR" dirty="0" smtClean="0"/>
              <a:t> Est-ce que pour autant je suis obligé d’avoir la même programmation horaire sur tous mes </a:t>
            </a:r>
            <a:r>
              <a:rPr lang="fr-FR" smtClean="0"/>
              <a:t>Controllers?</a:t>
            </a:r>
            <a:endParaRPr lang="fr-FR" dirty="0" smtClean="0"/>
          </a:p>
          <a:p>
            <a:pPr lvl="1" indent="-342900"/>
            <a:r>
              <a:rPr lang="fr-FR" dirty="0" smtClean="0">
                <a:solidFill>
                  <a:schemeClr val="accent1"/>
                </a:solidFill>
              </a:rPr>
              <a:t>Non</a:t>
            </a:r>
          </a:p>
          <a:p>
            <a:pPr lvl="1" indent="-342900"/>
            <a:endParaRPr lang="fr-FR" dirty="0" smtClean="0">
              <a:solidFill>
                <a:srgbClr val="00B0F0"/>
              </a:solidFill>
            </a:endParaRPr>
          </a:p>
          <a:p>
            <a:pPr indent="-342900">
              <a:spcAft>
                <a:spcPts val="0"/>
              </a:spcAft>
              <a:buAutoNum type="arabicPeriod"/>
            </a:pPr>
            <a:r>
              <a:rPr lang="fr-FR" dirty="0" smtClean="0"/>
              <a:t> Si la programmation de la « 2 » est différente de « 1 » et « 3 », et que je souhaite la modifier, quel Controller dois-je commissionner sur SLV?</a:t>
            </a:r>
          </a:p>
          <a:p>
            <a:pPr marL="0" lvl="3" indent="-342900">
              <a:spcAft>
                <a:spcPts val="0"/>
              </a:spcAft>
              <a:buNone/>
            </a:pPr>
            <a:r>
              <a:rPr lang="fr-FR" dirty="0" smtClean="0">
                <a:solidFill>
                  <a:schemeClr val="accent1"/>
                </a:solidFill>
              </a:rPr>
              <a:t>La « 2 »</a:t>
            </a:r>
          </a:p>
          <a:p>
            <a:pPr marL="0" lvl="3" indent="-342900">
              <a:spcAft>
                <a:spcPts val="0"/>
              </a:spcAft>
              <a:buNone/>
            </a:pPr>
            <a:endParaRPr lang="fr-FR" dirty="0" smtClean="0">
              <a:solidFill>
                <a:schemeClr val="accent1"/>
              </a:solidFill>
            </a:endParaRPr>
          </a:p>
          <a:p>
            <a:pPr marL="0" lvl="3" indent="-342900">
              <a:spcAft>
                <a:spcPts val="0"/>
              </a:spcAft>
              <a:buNone/>
            </a:pPr>
            <a:endParaRPr lang="fr-FR" dirty="0" smtClean="0">
              <a:solidFill>
                <a:schemeClr val="accent1"/>
              </a:solidFill>
            </a:endParaRPr>
          </a:p>
          <a:p>
            <a:pPr marL="0" lvl="3" indent="-342900">
              <a:spcAft>
                <a:spcPts val="0"/>
              </a:spcAft>
              <a:buNone/>
            </a:pPr>
            <a:endParaRPr lang="fr-FR" dirty="0" smtClean="0">
              <a:solidFill>
                <a:schemeClr val="accent1"/>
              </a:solidFill>
            </a:endParaRPr>
          </a:p>
          <a:p>
            <a:pPr marL="0" lvl="3" indent="-342900">
              <a:spcAft>
                <a:spcPts val="0"/>
              </a:spcAft>
              <a:buNone/>
            </a:pPr>
            <a:endParaRPr lang="fr-FR" dirty="0" smtClean="0">
              <a:solidFill>
                <a:schemeClr val="accent1"/>
              </a:solidFill>
            </a:endParaRPr>
          </a:p>
          <a:p>
            <a:pPr lvl="0"/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C0233-B80D-42EC-B6DF-BDCE443F2AAC}" type="datetime2">
              <a:rPr lang="fr-FR" smtClean="0"/>
              <a:pPr/>
              <a:t>lundi 30 mai 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La configuration et le commissionnement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5EA96-70D4-48B5-BE92-22A01146BB91}" type="datetime2">
              <a:rPr lang="fr-FR" smtClean="0"/>
              <a:pPr/>
              <a:t>lundi 30 mai 2016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 dirty="0"/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3"/>
          </p:nvPr>
        </p:nvSpPr>
        <p:spPr/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Rappel des flux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E0D9-BEF4-4A73-8E99-0DD9F30F921A}" type="datetime2">
              <a:rPr lang="fr-FR" smtClean="0"/>
              <a:pPr/>
              <a:t>lundi 30 mai 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4</a:t>
            </a:fld>
            <a:endParaRPr lang="fr-FR"/>
          </a:p>
        </p:txBody>
      </p:sp>
      <p:grpSp>
        <p:nvGrpSpPr>
          <p:cNvPr id="18" name="Groupe 17"/>
          <p:cNvGrpSpPr/>
          <p:nvPr/>
        </p:nvGrpSpPr>
        <p:grpSpPr>
          <a:xfrm>
            <a:off x="5148064" y="2636912"/>
            <a:ext cx="1584176" cy="1269723"/>
            <a:chOff x="1907704" y="3356991"/>
            <a:chExt cx="1584176" cy="1269723"/>
          </a:xfrm>
        </p:grpSpPr>
        <p:pic>
          <p:nvPicPr>
            <p:cNvPr id="10" name="Picture 2" descr="D:\Data\Downloads\Conel_UR5i_V2_Full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07704" y="3356991"/>
              <a:ext cx="1584176" cy="1018399"/>
            </a:xfrm>
            <a:prstGeom prst="round2Diag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11" name="ZoneTexte 10"/>
            <p:cNvSpPr txBox="1"/>
            <p:nvPr/>
          </p:nvSpPr>
          <p:spPr>
            <a:xfrm>
              <a:off x="1979712" y="4365104"/>
              <a:ext cx="151216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Point d’accès</a:t>
              </a:r>
              <a:endParaRPr lang="fr-FR" sz="1100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2771800" y="2636912"/>
            <a:ext cx="1512168" cy="1269722"/>
            <a:chOff x="3707904" y="3356992"/>
            <a:chExt cx="1512168" cy="1269722"/>
          </a:xfrm>
        </p:grpSpPr>
        <p:pic>
          <p:nvPicPr>
            <p:cNvPr id="9" name="Picture 2" descr="D:\Data\Pictures\CityNMS V2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07904" y="3356992"/>
              <a:ext cx="1473394" cy="1008112"/>
            </a:xfrm>
            <a:prstGeom prst="round2Diag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12" name="ZoneTexte 11"/>
            <p:cNvSpPr txBox="1"/>
            <p:nvPr/>
          </p:nvSpPr>
          <p:spPr>
            <a:xfrm>
              <a:off x="3707904" y="4365104"/>
              <a:ext cx="151216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Citybox Controller V2</a:t>
              </a:r>
              <a:endParaRPr lang="fr-FR" sz="1100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3" name="ZoneTexte 12"/>
          <p:cNvSpPr txBox="1"/>
          <p:nvPr/>
        </p:nvSpPr>
        <p:spPr>
          <a:xfrm>
            <a:off x="3779912" y="6237312"/>
            <a:ext cx="15121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Citybox</a:t>
            </a:r>
            <a:endParaRPr lang="fr-FR" sz="11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6" name="Groupe 15"/>
          <p:cNvGrpSpPr/>
          <p:nvPr/>
        </p:nvGrpSpPr>
        <p:grpSpPr>
          <a:xfrm>
            <a:off x="1691680" y="1124744"/>
            <a:ext cx="2952328" cy="720080"/>
            <a:chOff x="395536" y="908720"/>
            <a:chExt cx="4371975" cy="1270825"/>
          </a:xfrm>
        </p:grpSpPr>
        <p:pic>
          <p:nvPicPr>
            <p:cNvPr id="8" name="Image 7" descr="streetlight logo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5536" y="908720"/>
              <a:ext cx="4371975" cy="981075"/>
            </a:xfrm>
            <a:prstGeom prst="rect">
              <a:avLst/>
            </a:prstGeom>
          </p:spPr>
        </p:pic>
        <p:sp>
          <p:nvSpPr>
            <p:cNvPr id="14" name="ZoneTexte 13"/>
            <p:cNvSpPr txBox="1"/>
            <p:nvPr/>
          </p:nvSpPr>
          <p:spPr>
            <a:xfrm>
              <a:off x="1691680" y="1844824"/>
              <a:ext cx="2256085" cy="33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Outil de télégestion</a:t>
              </a:r>
              <a:endParaRPr lang="fr-FR" sz="1100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5868144" y="1052737"/>
            <a:ext cx="1080120" cy="1219854"/>
            <a:chOff x="1741186" y="2060848"/>
            <a:chExt cx="1701190" cy="1871665"/>
          </a:xfrm>
        </p:grpSpPr>
        <p:pic>
          <p:nvPicPr>
            <p:cNvPr id="33793" name="Picture 1" descr="C:\Users\N.KHALFOUNE\Desktop\ccs refait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07704" y="2060848"/>
              <a:ext cx="1266825" cy="1152525"/>
            </a:xfrm>
            <a:prstGeom prst="rect">
              <a:avLst/>
            </a:prstGeom>
            <a:noFill/>
          </p:spPr>
        </p:pic>
        <p:sp>
          <p:nvSpPr>
            <p:cNvPr id="15" name="ZoneTexte 14"/>
            <p:cNvSpPr txBox="1"/>
            <p:nvPr/>
          </p:nvSpPr>
          <p:spPr>
            <a:xfrm>
              <a:off x="1741186" y="3271388"/>
              <a:ext cx="1701190" cy="6611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Citybox Central Server</a:t>
              </a:r>
              <a:endParaRPr lang="fr-FR" sz="1100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20" name="Picture 2" descr="D:\Data\Pictures\CityNMS V2.png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 l="-43718" t="-5517" r="-42084" b="-4826"/>
          <a:stretch>
            <a:fillRect/>
          </a:stretch>
        </p:blipFill>
        <p:spPr bwMode="auto">
          <a:xfrm>
            <a:off x="4139952" y="4581128"/>
            <a:ext cx="703878" cy="1656184"/>
          </a:xfrm>
          <a:prstGeom prst="round2Diag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cxnSp>
        <p:nvCxnSpPr>
          <p:cNvPr id="23" name="Connecteur droit 22"/>
          <p:cNvCxnSpPr/>
          <p:nvPr/>
        </p:nvCxnSpPr>
        <p:spPr>
          <a:xfrm>
            <a:off x="395536" y="2420888"/>
            <a:ext cx="828092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467544" y="4293096"/>
            <a:ext cx="828092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>
            <a:stCxn id="33793" idx="1"/>
            <a:endCxn id="8" idx="3"/>
          </p:cNvCxnSpPr>
          <p:nvPr/>
        </p:nvCxnSpPr>
        <p:spPr>
          <a:xfrm flipH="1" flipV="1">
            <a:off x="4644008" y="1402695"/>
            <a:ext cx="1329862" cy="25619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>
            <a:stCxn id="9" idx="0"/>
            <a:endCxn id="10" idx="2"/>
          </p:cNvCxnSpPr>
          <p:nvPr/>
        </p:nvCxnSpPr>
        <p:spPr>
          <a:xfrm>
            <a:off x="4245194" y="3140968"/>
            <a:ext cx="902870" cy="5144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en angle 35"/>
          <p:cNvCxnSpPr>
            <a:stCxn id="20" idx="2"/>
            <a:endCxn id="9" idx="2"/>
          </p:cNvCxnSpPr>
          <p:nvPr/>
        </p:nvCxnSpPr>
        <p:spPr>
          <a:xfrm rot="10800000">
            <a:off x="2771800" y="3140968"/>
            <a:ext cx="1368152" cy="2268252"/>
          </a:xfrm>
          <a:prstGeom prst="bentConnector3">
            <a:avLst>
              <a:gd name="adj1" fmla="val 151518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en angle 36"/>
          <p:cNvCxnSpPr>
            <a:stCxn id="10" idx="0"/>
            <a:endCxn id="33793" idx="3"/>
          </p:cNvCxnSpPr>
          <p:nvPr/>
        </p:nvCxnSpPr>
        <p:spPr>
          <a:xfrm flipV="1">
            <a:off x="6732240" y="1428314"/>
            <a:ext cx="45963" cy="1717798"/>
          </a:xfrm>
          <a:prstGeom prst="bentConnector3">
            <a:avLst>
              <a:gd name="adj1" fmla="val 1488454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ZoneTexte 53"/>
          <p:cNvSpPr txBox="1"/>
          <p:nvPr/>
        </p:nvSpPr>
        <p:spPr>
          <a:xfrm>
            <a:off x="395536" y="508518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1"/>
                </a:solidFill>
              </a:rPr>
              <a:t>Candélabre</a:t>
            </a: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251520" y="321297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1"/>
                </a:solidFill>
              </a:rPr>
              <a:t>Armoire</a:t>
            </a: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251520" y="126876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1"/>
                </a:solidFill>
              </a:rPr>
              <a:t>Serveur</a:t>
            </a: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2915815" y="5085184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CPL</a:t>
            </a:r>
            <a:endParaRPr lang="fr-FR" sz="1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452320" y="2564904"/>
            <a:ext cx="11521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3G, ADSL, FTTH…</a:t>
            </a:r>
            <a:endParaRPr lang="fr-FR" sz="1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355975" y="2852936"/>
            <a:ext cx="66877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Ethernet</a:t>
            </a:r>
            <a:endParaRPr lang="fr-FR" sz="1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Rappel des flux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E0D9-BEF4-4A73-8E99-0DD9F30F921A}" type="datetime2">
              <a:rPr lang="fr-FR" smtClean="0"/>
              <a:pPr/>
              <a:t>lundi 30 mai 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5</a:t>
            </a:fld>
            <a:endParaRPr lang="fr-FR"/>
          </a:p>
        </p:txBody>
      </p:sp>
      <p:grpSp>
        <p:nvGrpSpPr>
          <p:cNvPr id="7" name="Groupe 18"/>
          <p:cNvGrpSpPr/>
          <p:nvPr/>
        </p:nvGrpSpPr>
        <p:grpSpPr>
          <a:xfrm>
            <a:off x="3419870" y="2564904"/>
            <a:ext cx="2664296" cy="1827779"/>
            <a:chOff x="3707903" y="3407339"/>
            <a:chExt cx="1512168" cy="1176823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07904" y="3407339"/>
              <a:ext cx="1473394" cy="907417"/>
            </a:xfrm>
            <a:prstGeom prst="round2Diag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12" name="ZoneTexte 11"/>
            <p:cNvSpPr txBox="1"/>
            <p:nvPr/>
          </p:nvSpPr>
          <p:spPr>
            <a:xfrm>
              <a:off x="3707903" y="4322552"/>
              <a:ext cx="151216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i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Citybox</a:t>
              </a:r>
              <a:r>
                <a:rPr lang="fr-FR" sz="11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Controller</a:t>
              </a:r>
              <a:endParaRPr lang="fr-FR" sz="1100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3" name="ZoneTexte 12"/>
          <p:cNvSpPr txBox="1"/>
          <p:nvPr/>
        </p:nvSpPr>
        <p:spPr>
          <a:xfrm>
            <a:off x="3779912" y="6237312"/>
            <a:ext cx="15121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Citybox</a:t>
            </a:r>
            <a:endParaRPr lang="fr-FR" sz="11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6" name="Groupe 15"/>
          <p:cNvGrpSpPr/>
          <p:nvPr/>
        </p:nvGrpSpPr>
        <p:grpSpPr>
          <a:xfrm>
            <a:off x="1691680" y="1124744"/>
            <a:ext cx="2952328" cy="792029"/>
            <a:chOff x="395536" y="908720"/>
            <a:chExt cx="4371975" cy="1397803"/>
          </a:xfrm>
        </p:grpSpPr>
        <p:pic>
          <p:nvPicPr>
            <p:cNvPr id="8" name="Image 7" descr="streetlight logo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5536" y="908720"/>
              <a:ext cx="4371975" cy="981075"/>
            </a:xfrm>
            <a:prstGeom prst="rect">
              <a:avLst/>
            </a:prstGeom>
          </p:spPr>
        </p:pic>
        <p:sp>
          <p:nvSpPr>
            <p:cNvPr id="14" name="ZoneTexte 13"/>
            <p:cNvSpPr txBox="1"/>
            <p:nvPr/>
          </p:nvSpPr>
          <p:spPr>
            <a:xfrm>
              <a:off x="1691680" y="1844824"/>
              <a:ext cx="2256085" cy="461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Portail Web SLV</a:t>
              </a:r>
              <a:endParaRPr lang="fr-FR" sz="1100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5868144" y="1052736"/>
            <a:ext cx="1080120" cy="1219854"/>
            <a:chOff x="1741186" y="2060848"/>
            <a:chExt cx="1701190" cy="1871665"/>
          </a:xfrm>
        </p:grpSpPr>
        <p:pic>
          <p:nvPicPr>
            <p:cNvPr id="33793" name="Picture 1" descr="C:\Users\N.KHALFOUNE\Desktop\ccs refait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07704" y="2060848"/>
              <a:ext cx="1266825" cy="1152525"/>
            </a:xfrm>
            <a:prstGeom prst="rect">
              <a:avLst/>
            </a:prstGeom>
            <a:noFill/>
          </p:spPr>
        </p:pic>
        <p:sp>
          <p:nvSpPr>
            <p:cNvPr id="15" name="ZoneTexte 14"/>
            <p:cNvSpPr txBox="1"/>
            <p:nvPr/>
          </p:nvSpPr>
          <p:spPr>
            <a:xfrm>
              <a:off x="1741186" y="3271388"/>
              <a:ext cx="1701190" cy="6611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Citybox Central Server</a:t>
              </a:r>
              <a:endParaRPr lang="fr-FR" sz="1100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2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0306" y="4581128"/>
            <a:ext cx="483170" cy="1656184"/>
          </a:xfrm>
          <a:prstGeom prst="round2Diag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cxnSp>
        <p:nvCxnSpPr>
          <p:cNvPr id="23" name="Connecteur droit 22"/>
          <p:cNvCxnSpPr/>
          <p:nvPr/>
        </p:nvCxnSpPr>
        <p:spPr>
          <a:xfrm>
            <a:off x="395536" y="2420888"/>
            <a:ext cx="828092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1115616" y="4293096"/>
            <a:ext cx="6696744" cy="0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>
            <a:stCxn id="33793" idx="1"/>
            <a:endCxn id="8" idx="3"/>
          </p:cNvCxnSpPr>
          <p:nvPr/>
        </p:nvCxnSpPr>
        <p:spPr>
          <a:xfrm flipH="1" flipV="1">
            <a:off x="4644008" y="1402695"/>
            <a:ext cx="1329862" cy="25619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en angle 35"/>
          <p:cNvCxnSpPr>
            <a:endCxn id="9" idx="2"/>
          </p:cNvCxnSpPr>
          <p:nvPr/>
        </p:nvCxnSpPr>
        <p:spPr>
          <a:xfrm rot="16200000" flipV="1">
            <a:off x="2792613" y="3896839"/>
            <a:ext cx="2108326" cy="853808"/>
          </a:xfrm>
          <a:prstGeom prst="bentConnector4">
            <a:avLst>
              <a:gd name="adj1" fmla="val 33288"/>
              <a:gd name="adj2" fmla="val 147637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en angle 36"/>
          <p:cNvCxnSpPr>
            <a:stCxn id="9" idx="0"/>
            <a:endCxn id="33793" idx="3"/>
          </p:cNvCxnSpPr>
          <p:nvPr/>
        </p:nvCxnSpPr>
        <p:spPr>
          <a:xfrm flipV="1">
            <a:off x="6015852" y="1428314"/>
            <a:ext cx="762351" cy="1841266"/>
          </a:xfrm>
          <a:prstGeom prst="bentConnector3">
            <a:avLst>
              <a:gd name="adj1" fmla="val 129986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ZoneTexte 53"/>
          <p:cNvSpPr txBox="1"/>
          <p:nvPr/>
        </p:nvSpPr>
        <p:spPr>
          <a:xfrm>
            <a:off x="251520" y="508518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1"/>
                </a:solidFill>
              </a:rPr>
              <a:t>Candélabre</a:t>
            </a: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251520" y="321297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1"/>
                </a:solidFill>
              </a:rPr>
              <a:t>Armoire</a:t>
            </a: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251520" y="126876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1"/>
                </a:solidFill>
              </a:rPr>
              <a:t>Serveur</a:t>
            </a: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2960975" y="4431780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CPL</a:t>
            </a:r>
            <a:endParaRPr lang="fr-FR" sz="1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970411" y="2869304"/>
            <a:ext cx="11521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3G, ADSL, FTTH…</a:t>
            </a:r>
            <a:endParaRPr lang="fr-FR" sz="1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788024" y="1412776"/>
            <a:ext cx="11521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API</a:t>
            </a:r>
          </a:p>
          <a:p>
            <a:r>
              <a:rPr lang="fr-FR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(http &amp; XML)</a:t>
            </a:r>
            <a:endParaRPr lang="fr-FR" sz="1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63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éléments de configuration par outil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8000" y="1484784"/>
            <a:ext cx="8100464" cy="5184576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fr-FR" sz="2000" b="1" u="sng" dirty="0" err="1" smtClean="0"/>
              <a:t>Citybox</a:t>
            </a:r>
            <a:r>
              <a:rPr lang="fr-FR" sz="2000" b="1" u="sng" dirty="0" smtClean="0"/>
              <a:t> Controller : </a:t>
            </a:r>
            <a:r>
              <a:rPr lang="fr-FR" sz="2000" b="1" dirty="0" smtClean="0"/>
              <a:t> </a:t>
            </a:r>
            <a:r>
              <a:rPr lang="fr-FR" sz="1600" i="1" dirty="0" smtClean="0"/>
              <a:t>(interface Web)</a:t>
            </a:r>
            <a:endParaRPr lang="fr-FR" sz="2000" dirty="0" smtClean="0"/>
          </a:p>
          <a:p>
            <a:pPr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fr-FR" sz="2000" dirty="0" smtClean="0"/>
              <a:t> Paramètres réseaux </a:t>
            </a:r>
          </a:p>
          <a:p>
            <a:pPr lvl="3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ü"/>
            </a:pPr>
            <a:r>
              <a:rPr lang="fr-FR" sz="1800" dirty="0" smtClean="0"/>
              <a:t> Adresse IP locale </a:t>
            </a:r>
          </a:p>
          <a:p>
            <a:pPr lvl="3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ü"/>
            </a:pPr>
            <a:r>
              <a:rPr lang="fr-FR" sz="1800" dirty="0" smtClean="0"/>
              <a:t> Adresse du CCS </a:t>
            </a:r>
          </a:p>
          <a:p>
            <a:pPr lvl="3"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ü"/>
            </a:pPr>
            <a:endParaRPr lang="fr-FR" sz="1800" dirty="0" smtClean="0"/>
          </a:p>
          <a:p>
            <a:pPr lvl="3">
              <a:spcAft>
                <a:spcPts val="0"/>
              </a:spcAft>
              <a:buFont typeface="Wingdings" pitchFamily="2" charset="2"/>
              <a:buChar char="ü"/>
            </a:pPr>
            <a:endParaRPr lang="fr-FR" dirty="0" smtClean="0"/>
          </a:p>
          <a:p>
            <a:pPr lvl="3"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ü"/>
            </a:pPr>
            <a:endParaRPr lang="fr-FR" sz="1800" dirty="0" smtClean="0"/>
          </a:p>
          <a:p>
            <a:pPr>
              <a:buClr>
                <a:schemeClr val="accent1"/>
              </a:buClr>
            </a:pP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C0233-B80D-42EC-B6DF-BDCE443F2AAC}" type="datetime2">
              <a:rPr lang="fr-FR" smtClean="0"/>
              <a:pPr/>
              <a:t>lundi 30 mai 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éléments de configuration par outil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8000" y="836712"/>
            <a:ext cx="8100464" cy="5832648"/>
          </a:xfrm>
        </p:spPr>
        <p:txBody>
          <a:bodyPr/>
          <a:lstStyle/>
          <a:p>
            <a:pPr lvl="3">
              <a:spcAft>
                <a:spcPts val="0"/>
              </a:spcAft>
              <a:buFont typeface="Wingdings" pitchFamily="2" charset="2"/>
              <a:buChar char="ü"/>
            </a:pPr>
            <a:endParaRPr lang="fr-FR" dirty="0" smtClean="0"/>
          </a:p>
          <a:p>
            <a:pPr>
              <a:lnSpc>
                <a:spcPct val="15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fr-FR" sz="2000" b="1" u="sng" dirty="0" smtClean="0"/>
              <a:t>SLV :</a:t>
            </a:r>
            <a:r>
              <a:rPr lang="fr-FR" sz="2000" dirty="0" smtClean="0"/>
              <a:t> </a:t>
            </a:r>
            <a:r>
              <a:rPr lang="fr-FR" sz="1600" i="1" dirty="0" smtClean="0"/>
              <a:t>(portail Web)</a:t>
            </a:r>
            <a:endParaRPr lang="fr-FR" sz="2000" i="1" dirty="0" smtClean="0"/>
          </a:p>
          <a:p>
            <a:pPr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fr-FR" sz="2000" dirty="0" smtClean="0"/>
              <a:t> Gestion des comptes d’accès </a:t>
            </a:r>
          </a:p>
          <a:p>
            <a:pPr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fr-FR" sz="2000" dirty="0" smtClean="0"/>
              <a:t> Patrimoine équipements  (</a:t>
            </a:r>
            <a:r>
              <a:rPr lang="fr-FR" sz="2000" dirty="0" err="1" smtClean="0"/>
              <a:t>Citybox</a:t>
            </a:r>
            <a:r>
              <a:rPr lang="fr-FR" sz="2000" dirty="0" smtClean="0"/>
              <a:t>, </a:t>
            </a:r>
            <a:r>
              <a:rPr lang="fr-FR" sz="2000" dirty="0" err="1" smtClean="0"/>
              <a:t>Controllers</a:t>
            </a:r>
            <a:r>
              <a:rPr lang="fr-FR" sz="2000" dirty="0" smtClean="0"/>
              <a:t>, points lumineux, compteurs…)</a:t>
            </a:r>
          </a:p>
          <a:p>
            <a:pPr lvl="3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ü"/>
            </a:pPr>
            <a:r>
              <a:rPr lang="fr-FR" sz="1800" dirty="0" smtClean="0"/>
              <a:t>Identité</a:t>
            </a:r>
          </a:p>
          <a:p>
            <a:pPr lvl="3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ü"/>
            </a:pPr>
            <a:r>
              <a:rPr lang="fr-FR" sz="1800" dirty="0" smtClean="0"/>
              <a:t>Caractéristiques </a:t>
            </a:r>
          </a:p>
          <a:p>
            <a:pPr lvl="3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ü"/>
            </a:pPr>
            <a:r>
              <a:rPr lang="fr-FR" sz="1800" dirty="0" smtClean="0"/>
              <a:t>Programmations horaires et Calendrier</a:t>
            </a:r>
          </a:p>
          <a:p>
            <a:pPr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fr-FR" sz="2000" dirty="0" smtClean="0"/>
              <a:t> Alarmes</a:t>
            </a:r>
          </a:p>
          <a:p>
            <a:pPr lvl="3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ü"/>
            </a:pPr>
            <a:r>
              <a:rPr lang="fr-FR" sz="1800" dirty="0" smtClean="0"/>
              <a:t> Création des modèles</a:t>
            </a:r>
          </a:p>
          <a:p>
            <a:pPr lvl="3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ü"/>
            </a:pPr>
            <a:r>
              <a:rPr lang="fr-FR" sz="1800" dirty="0" smtClean="0"/>
              <a:t> Attachement des modèles aux équipements et aux variables surveillées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C0233-B80D-42EC-B6DF-BDCE443F2AAC}" type="datetime2">
              <a:rPr lang="fr-FR" smtClean="0"/>
              <a:pPr/>
              <a:t>lundi 30 mai 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éléments de configuration par outil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8000" y="1124744"/>
            <a:ext cx="8100464" cy="5544616"/>
          </a:xfrm>
        </p:spPr>
        <p:txBody>
          <a:bodyPr/>
          <a:lstStyle/>
          <a:p>
            <a:pPr lvl="3">
              <a:spcAft>
                <a:spcPts val="0"/>
              </a:spcAft>
              <a:buFont typeface="Wingdings" pitchFamily="2" charset="2"/>
              <a:buChar char="ü"/>
            </a:pPr>
            <a:endParaRPr lang="fr-FR" dirty="0" smtClean="0"/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fr-FR" sz="2000" b="1" u="sng" dirty="0" smtClean="0"/>
              <a:t>CCS :</a:t>
            </a:r>
            <a:r>
              <a:rPr lang="fr-FR" sz="2000" b="1" dirty="0" smtClean="0"/>
              <a:t> </a:t>
            </a:r>
            <a:r>
              <a:rPr lang="fr-FR" sz="1600" i="1" dirty="0" smtClean="0"/>
              <a:t>(interface Web)</a:t>
            </a:r>
            <a:endParaRPr lang="fr-FR" sz="2000" u="sng" dirty="0" smtClean="0"/>
          </a:p>
          <a:p>
            <a:pPr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fr-FR" sz="2000" dirty="0" smtClean="0"/>
              <a:t>  Paramètres réseaux du CCS</a:t>
            </a:r>
            <a:endParaRPr lang="fr-FR" dirty="0" smtClean="0"/>
          </a:p>
          <a:p>
            <a:pPr lvl="3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ü"/>
            </a:pPr>
            <a:r>
              <a:rPr lang="fr-FR" sz="1800" dirty="0" smtClean="0"/>
              <a:t> Configuration du dialogue avec SLV</a:t>
            </a:r>
          </a:p>
          <a:p>
            <a:pPr lvl="3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ü"/>
            </a:pPr>
            <a:r>
              <a:rPr lang="fr-FR" sz="1800" dirty="0" smtClean="0"/>
              <a:t> Adresse IP / port</a:t>
            </a:r>
          </a:p>
          <a:p>
            <a:pPr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fr-FR" sz="2000" dirty="0" smtClean="0"/>
              <a:t>  Gestion des comptes d’accès</a:t>
            </a:r>
          </a:p>
          <a:p>
            <a:pPr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fr-FR" sz="2000" dirty="0" smtClean="0"/>
              <a:t>  Paramètres avancés de fonctionnement</a:t>
            </a:r>
          </a:p>
          <a:p>
            <a:pPr lvl="3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ü"/>
            </a:pPr>
            <a:r>
              <a:rPr lang="fr-FR" sz="1800" dirty="0" smtClean="0"/>
              <a:t> Définition des Défauts sur entrée</a:t>
            </a:r>
          </a:p>
          <a:p>
            <a:pPr lvl="3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ü"/>
            </a:pPr>
            <a:r>
              <a:rPr lang="fr-FR" sz="1800" dirty="0" smtClean="0"/>
              <a:t> Gestion des fréquences d’interrogation des équipements</a:t>
            </a:r>
          </a:p>
          <a:p>
            <a:pPr lvl="3"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ü"/>
            </a:pPr>
            <a:r>
              <a:rPr lang="fr-FR" sz="1800" dirty="0" smtClean="0"/>
              <a:t> Gestion de la fréquence de publication des données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C0233-B80D-42EC-B6DF-BDCE443F2AAC}" type="datetime2">
              <a:rPr lang="fr-FR" smtClean="0"/>
              <a:pPr/>
              <a:t>lundi 30 mai 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060848"/>
            <a:ext cx="2448272" cy="4387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C0233-B80D-42EC-B6DF-BDCE443F2AAC}" type="datetime2">
              <a:rPr lang="fr-FR" smtClean="0"/>
              <a:pPr/>
              <a:t>lundi 30 mai 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53" name="Titre 5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Dialogue SLV – CCS : le commissionnement</a:t>
            </a:r>
            <a:endParaRPr lang="fr-FR" dirty="0"/>
          </a:p>
        </p:txBody>
      </p:sp>
      <p:grpSp>
        <p:nvGrpSpPr>
          <p:cNvPr id="54" name="Groupe 53"/>
          <p:cNvGrpSpPr/>
          <p:nvPr/>
        </p:nvGrpSpPr>
        <p:grpSpPr>
          <a:xfrm>
            <a:off x="395536" y="1124744"/>
            <a:ext cx="2952328" cy="792029"/>
            <a:chOff x="395536" y="908720"/>
            <a:chExt cx="4371975" cy="1397803"/>
          </a:xfrm>
        </p:grpSpPr>
        <p:pic>
          <p:nvPicPr>
            <p:cNvPr id="55" name="Image 54" descr="streetlight logo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5536" y="908720"/>
              <a:ext cx="4371975" cy="981075"/>
            </a:xfrm>
            <a:prstGeom prst="rect">
              <a:avLst/>
            </a:prstGeom>
          </p:spPr>
        </p:pic>
        <p:sp>
          <p:nvSpPr>
            <p:cNvPr id="56" name="ZoneTexte 55"/>
            <p:cNvSpPr txBox="1"/>
            <p:nvPr/>
          </p:nvSpPr>
          <p:spPr>
            <a:xfrm>
              <a:off x="1691680" y="1844824"/>
              <a:ext cx="2256085" cy="461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Portail Web</a:t>
              </a:r>
              <a:endParaRPr lang="fr-FR" sz="1100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57" name="Flèche droite 56"/>
          <p:cNvSpPr/>
          <p:nvPr/>
        </p:nvSpPr>
        <p:spPr>
          <a:xfrm>
            <a:off x="3419872" y="908720"/>
            <a:ext cx="2880320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« </a:t>
            </a:r>
            <a:r>
              <a:rPr lang="fr-FR" sz="1600" b="1" dirty="0" smtClean="0"/>
              <a:t>Commissionnement</a:t>
            </a:r>
            <a:r>
              <a:rPr lang="fr-FR" sz="1600" dirty="0" smtClean="0"/>
              <a:t> »</a:t>
            </a:r>
          </a:p>
          <a:p>
            <a:pPr algn="ctr"/>
            <a:r>
              <a:rPr lang="fr-FR" sz="1600" b="1" dirty="0" smtClean="0"/>
              <a:t>du Controller</a:t>
            </a:r>
            <a:endParaRPr lang="fr-FR" sz="1600" b="1" dirty="0"/>
          </a:p>
        </p:txBody>
      </p:sp>
      <p:grpSp>
        <p:nvGrpSpPr>
          <p:cNvPr id="58" name="Groupe 57"/>
          <p:cNvGrpSpPr/>
          <p:nvPr/>
        </p:nvGrpSpPr>
        <p:grpSpPr>
          <a:xfrm>
            <a:off x="6300192" y="1052736"/>
            <a:ext cx="1080120" cy="1219854"/>
            <a:chOff x="1741186" y="2060848"/>
            <a:chExt cx="1701190" cy="1871665"/>
          </a:xfrm>
        </p:grpSpPr>
        <p:pic>
          <p:nvPicPr>
            <p:cNvPr id="59" name="Picture 1" descr="C:\Users\N.KHALFOUNE\Desktop\ccs refait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07704" y="2060848"/>
              <a:ext cx="1266825" cy="1152525"/>
            </a:xfrm>
            <a:prstGeom prst="rect">
              <a:avLst/>
            </a:prstGeom>
            <a:noFill/>
          </p:spPr>
        </p:pic>
        <p:sp>
          <p:nvSpPr>
            <p:cNvPr id="60" name="ZoneTexte 59"/>
            <p:cNvSpPr txBox="1"/>
            <p:nvPr/>
          </p:nvSpPr>
          <p:spPr>
            <a:xfrm>
              <a:off x="1741186" y="3271388"/>
              <a:ext cx="1701190" cy="6611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Citybox Central Server</a:t>
              </a:r>
              <a:endParaRPr lang="fr-FR" sz="1100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61" name="ZoneTexte 60"/>
          <p:cNvSpPr txBox="1"/>
          <p:nvPr/>
        </p:nvSpPr>
        <p:spPr>
          <a:xfrm>
            <a:off x="3491880" y="2327969"/>
            <a:ext cx="49685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dirty="0" smtClean="0"/>
              <a:t> Appui sur le bouton «</a:t>
            </a:r>
            <a:r>
              <a:rPr lang="fr-FR" b="1" dirty="0" smtClean="0"/>
              <a:t> commissionner </a:t>
            </a:r>
            <a:r>
              <a:rPr lang="fr-FR" dirty="0" smtClean="0"/>
              <a:t>»</a:t>
            </a:r>
            <a:r>
              <a:rPr lang="fr-FR" b="1" dirty="0" smtClean="0"/>
              <a:t> </a:t>
            </a:r>
            <a:r>
              <a:rPr lang="fr-FR" dirty="0" smtClean="0"/>
              <a:t>sur l’équipement « Controller » dans le portail Web de SLV</a:t>
            </a:r>
          </a:p>
          <a:p>
            <a:pPr marL="342900" indent="-342900">
              <a:buFont typeface="+mj-lt"/>
              <a:buAutoNum type="arabicPeriod"/>
            </a:pPr>
            <a:endParaRPr lang="fr-FR" dirty="0" smtClean="0"/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Génère un </a:t>
            </a:r>
            <a:r>
              <a:rPr lang="fr-FR" b="1" dirty="0" smtClean="0"/>
              <a:t>fichier de configuration</a:t>
            </a:r>
            <a:r>
              <a:rPr lang="fr-FR" dirty="0" smtClean="0"/>
              <a:t>, contenant tous les éléments de configuration « </a:t>
            </a:r>
            <a:r>
              <a:rPr lang="fr-FR" u="sng" dirty="0" smtClean="0"/>
              <a:t>Patrimoine équipements</a:t>
            </a:r>
            <a:r>
              <a:rPr lang="fr-FR" dirty="0" smtClean="0"/>
              <a:t> » attachés à ce Controller, sous la forme d’un fichier .</a:t>
            </a:r>
            <a:r>
              <a:rPr lang="fr-FR" dirty="0" err="1" smtClean="0"/>
              <a:t>xml</a:t>
            </a:r>
            <a:endParaRPr lang="fr-FR" dirty="0" smtClean="0"/>
          </a:p>
          <a:p>
            <a:pPr marL="342900" indent="-342900">
              <a:buFont typeface="+mj-lt"/>
              <a:buAutoNum type="arabicPeriod"/>
            </a:pPr>
            <a:endParaRPr lang="fr-FR" dirty="0" smtClean="0"/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 Envoi  au CCS du fichier de configuration, caractérisé par l’identité du Controller, et de son « </a:t>
            </a:r>
            <a:r>
              <a:rPr lang="fr-FR" b="1" dirty="0" smtClean="0"/>
              <a:t>groupe</a:t>
            </a:r>
            <a:r>
              <a:rPr lang="fr-FR" dirty="0" smtClean="0"/>
              <a:t> » d’appartenance </a:t>
            </a:r>
            <a:r>
              <a:rPr lang="fr-FR" sz="1600" i="1" dirty="0" smtClean="0"/>
              <a:t>(qui est un élément du « Patrimoine équipements »)</a:t>
            </a:r>
            <a:endParaRPr lang="fr-FR" i="1" dirty="0" smtClean="0"/>
          </a:p>
        </p:txBody>
      </p:sp>
      <p:sp>
        <p:nvSpPr>
          <p:cNvPr id="64" name="Rectangle 63"/>
          <p:cNvSpPr/>
          <p:nvPr/>
        </p:nvSpPr>
        <p:spPr>
          <a:xfrm>
            <a:off x="899592" y="2060848"/>
            <a:ext cx="360040" cy="36004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que_bleu">
  <a:themeElements>
    <a:clrScheme name="BOUYGUES EDT">
      <a:dk1>
        <a:sysClr val="windowText" lastClr="000000"/>
      </a:dk1>
      <a:lt1>
        <a:srgbClr val="FFFFFF"/>
      </a:lt1>
      <a:dk2>
        <a:srgbClr val="A1057D"/>
      </a:dk2>
      <a:lt2>
        <a:srgbClr val="E40049"/>
      </a:lt2>
      <a:accent1>
        <a:srgbClr val="0093BB"/>
      </a:accent1>
      <a:accent2>
        <a:srgbClr val="E75113"/>
      </a:accent2>
      <a:accent3>
        <a:srgbClr val="4D4D4F"/>
      </a:accent3>
      <a:accent4>
        <a:srgbClr val="97BF0D"/>
      </a:accent4>
      <a:accent5>
        <a:srgbClr val="005EA8"/>
      </a:accent5>
      <a:accent6>
        <a:srgbClr val="00AEA4"/>
      </a:accent6>
      <a:hlink>
        <a:srgbClr val="000000"/>
      </a:hlink>
      <a:folHlink>
        <a:srgbClr val="000000"/>
      </a:folHlink>
    </a:clrScheme>
    <a:fontScheme name="BOUYGUE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sque_orange">
  <a:themeElements>
    <a:clrScheme name="BOUYGUES EDT">
      <a:dk1>
        <a:sysClr val="windowText" lastClr="000000"/>
      </a:dk1>
      <a:lt1>
        <a:srgbClr val="FFFFFF"/>
      </a:lt1>
      <a:dk2>
        <a:srgbClr val="A1057D"/>
      </a:dk2>
      <a:lt2>
        <a:srgbClr val="E40049"/>
      </a:lt2>
      <a:accent1>
        <a:srgbClr val="0093BB"/>
      </a:accent1>
      <a:accent2>
        <a:srgbClr val="E75113"/>
      </a:accent2>
      <a:accent3>
        <a:srgbClr val="4D4D4F"/>
      </a:accent3>
      <a:accent4>
        <a:srgbClr val="97BF0D"/>
      </a:accent4>
      <a:accent5>
        <a:srgbClr val="005EA8"/>
      </a:accent5>
      <a:accent6>
        <a:srgbClr val="00AEA4"/>
      </a:accent6>
      <a:hlink>
        <a:srgbClr val="000000"/>
      </a:hlink>
      <a:folHlink>
        <a:srgbClr val="000000"/>
      </a:folHlink>
    </a:clrScheme>
    <a:fontScheme name="BOUYGUE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866</Words>
  <Application>Microsoft Office PowerPoint</Application>
  <PresentationFormat>Affichage à l'écran (4:3)</PresentationFormat>
  <Paragraphs>264</Paragraphs>
  <Slides>21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21</vt:i4>
      </vt:variant>
    </vt:vector>
  </HeadingPairs>
  <TitlesOfParts>
    <vt:vector size="27" baseType="lpstr">
      <vt:lpstr>Arial</vt:lpstr>
      <vt:lpstr>Calibri</vt:lpstr>
      <vt:lpstr>Tahoma</vt:lpstr>
      <vt:lpstr>Wingdings</vt:lpstr>
      <vt:lpstr>Masque_bleu</vt:lpstr>
      <vt:lpstr>Masque_orange</vt:lpstr>
      <vt:lpstr>Présentation PowerPoint</vt:lpstr>
      <vt:lpstr>Pré-requis</vt:lpstr>
      <vt:lpstr>Présentation PowerPoint</vt:lpstr>
      <vt:lpstr>Rappel des flux</vt:lpstr>
      <vt:lpstr>Rappel des flux</vt:lpstr>
      <vt:lpstr>Les éléments de configuration par outil</vt:lpstr>
      <vt:lpstr>Les éléments de configuration par outil</vt:lpstr>
      <vt:lpstr>Les éléments de configuration par outil</vt:lpstr>
      <vt:lpstr>Dialogue SLV – CCS : le commissionnement</vt:lpstr>
      <vt:lpstr>Présentation PowerPoint</vt:lpstr>
      <vt:lpstr>Groupe de Citybox Controllers </vt:lpstr>
      <vt:lpstr>Groupe de Citybox Controllers </vt:lpstr>
      <vt:lpstr>Dialogue CCS – Controllers : notion de groupe</vt:lpstr>
      <vt:lpstr>Dialogue CCS – Controllers : schéma</vt:lpstr>
      <vt:lpstr>Dialogue CCS – Controllers : schéma</vt:lpstr>
      <vt:lpstr>Dialogue CCS – Controllers : intérêts des groupes</vt:lpstr>
      <vt:lpstr>Autres éléments de configuration</vt:lpstr>
      <vt:lpstr>Présentation PowerPoint</vt:lpstr>
      <vt:lpstr>Sur le CCS</vt:lpstr>
      <vt:lpstr>Sur le CCS</vt:lpstr>
      <vt:lpstr>Points clés</vt:lpstr>
    </vt:vector>
  </TitlesOfParts>
  <Company>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G.DEFOUR</dc:creator>
  <cp:lastModifiedBy>DEFOUR, Guillaume</cp:lastModifiedBy>
  <cp:revision>365</cp:revision>
  <dcterms:created xsi:type="dcterms:W3CDTF">2012-06-19T08:22:40Z</dcterms:created>
  <dcterms:modified xsi:type="dcterms:W3CDTF">2016-05-30T09:41:01Z</dcterms:modified>
</cp:coreProperties>
</file>