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305" r:id="rId3"/>
    <p:sldId id="300" r:id="rId4"/>
    <p:sldId id="301" r:id="rId5"/>
    <p:sldId id="302" r:id="rId6"/>
    <p:sldId id="303" r:id="rId7"/>
    <p:sldId id="304" r:id="rId8"/>
    <p:sldId id="306" r:id="rId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5CA9"/>
    <a:srgbClr val="E3003C"/>
    <a:srgbClr val="A31781"/>
    <a:srgbClr val="00A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103" autoAdjust="0"/>
  </p:normalViewPr>
  <p:slideViewPr>
    <p:cSldViewPr>
      <p:cViewPr>
        <p:scale>
          <a:sx n="60" d="100"/>
          <a:sy n="60" d="100"/>
        </p:scale>
        <p:origin x="-1536" y="-186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13/01/2015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Tri</a:t>
            </a:r>
            <a:r>
              <a:rPr lang="fr-FR" baseline="0" dirty="0" smtClean="0"/>
              <a:t> avec *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F05D8A-54EB-487C-B9B1-7E4CE13819BD}" type="datetime2">
              <a:rPr lang="fr-FR" smtClean="0"/>
              <a:pPr/>
              <a:t>mardi 13 janvier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AE88A8B-D6EE-4179-8A26-362E2C5CA4CE}" type="datetime2">
              <a:rPr lang="fr-FR" smtClean="0"/>
              <a:pPr/>
              <a:t>mardi 13 janvier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9043B6-3DFC-4CDE-831B-98EB22241D7B}" type="datetime2">
              <a:rPr lang="fr-FR" smtClean="0"/>
              <a:pPr/>
              <a:t>mardi 13 janvier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083069A-8420-440F-8F61-E4B68373B9F2}" type="datetime2">
              <a:rPr lang="fr-FR" smtClean="0"/>
              <a:pPr/>
              <a:t>mardi 13 janvier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A252211-800D-4838-8938-0F87A65B244A}" type="datetime2">
              <a:rPr lang="fr-FR" smtClean="0"/>
              <a:pPr/>
              <a:t>mardi 13 janvier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7CF4C65-8469-48D7-AAF1-6DFADCC588FD}" type="datetime2">
              <a:rPr lang="fr-FR" smtClean="0"/>
              <a:pPr/>
              <a:t>mardi 13 janvier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841A-A518-4EC6-84B1-458A65EE7A3E}" type="datetime2">
              <a:rPr lang="fr-FR" smtClean="0"/>
              <a:pPr/>
              <a:t>mardi 13 janvier 2015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3593A11-3E66-4F17-A9DB-5DE0A1CE2B73}" type="datetime2">
              <a:rPr lang="fr-FR" smtClean="0"/>
              <a:pPr/>
              <a:t>mardi 13 janvier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CC1D150-EE71-4570-8DEC-E68DC90B13BD}" type="datetime2">
              <a:rPr lang="fr-FR" smtClean="0"/>
              <a:pPr/>
              <a:t>mardi 13 janvier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CC3A-4679-40D5-ADE0-98354D380770}" type="datetime2">
              <a:rPr lang="fr-FR" smtClean="0"/>
              <a:pPr/>
              <a:t>mardi 13 janvier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B4BA-FDCE-485B-B0F7-F46C05774FE6}" type="datetime2">
              <a:rPr lang="fr-FR" smtClean="0"/>
              <a:pPr/>
              <a:t>mardi 13 janvier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8E4D-6B14-44BD-80FE-CF03FD7CFF04}" type="datetime2">
              <a:rPr lang="fr-FR" smtClean="0"/>
              <a:pPr/>
              <a:t>mardi 13 janvier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A473-B329-42FC-B8B8-4E6D4B159E9C}" type="datetime2">
              <a:rPr lang="fr-FR" smtClean="0"/>
              <a:pPr/>
              <a:t>mardi 13 janvier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A10A3AAD-CBA7-4405-8253-F310E7A386FB}" type="datetime2">
              <a:rPr lang="fr-FR" smtClean="0"/>
              <a:pPr/>
              <a:t>mardi 13 janvier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F3D3CC35-F2B3-41FA-B8DE-113C74126AAD}" type="datetime2">
              <a:rPr lang="fr-FR" smtClean="0"/>
              <a:pPr/>
              <a:t>mardi 13 janvier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Navigation CCS </a:t>
            </a:r>
          </a:p>
          <a:p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Formation Citybox</a:t>
            </a: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mardi 13 janvier 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0081" b="10081"/>
          <a:stretch>
            <a:fillRect/>
          </a:stretch>
        </p:blipFill>
        <p:spPr>
          <a:ln w="5715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8153-A93C-4093-A228-FCF5753D6179}" type="datetime2">
              <a:rPr lang="fr-FR" smtClean="0"/>
              <a:pPr/>
              <a:t>mardi 13 janvier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11560" y="1196752"/>
            <a:ext cx="80648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1. Ordinateur avec accès internet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smtClean="0"/>
              <a:t>Adresse portail Web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d’accès CCS (créé et donné par Central </a:t>
            </a:r>
            <a:r>
              <a:rPr lang="fr-FR" sz="1600" dirty="0" err="1" smtClean="0"/>
              <a:t>Admin</a:t>
            </a:r>
            <a:r>
              <a:rPr lang="fr-FR" sz="1600" dirty="0" smtClean="0"/>
              <a:t>)</a:t>
            </a:r>
          </a:p>
          <a:p>
            <a:endParaRPr lang="fr-FR" dirty="0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gray">
          <a:xfrm>
            <a:off x="683568" y="3140968"/>
            <a:ext cx="8100464" cy="3417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ym typeface="Wingdings" pitchFamily="2" charset="2"/>
              </a:rPr>
              <a:t>Connexion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8153-A93C-4093-A228-FCF5753D6179}" type="datetime2">
              <a:rPr lang="fr-FR" smtClean="0"/>
              <a:pPr/>
              <a:t>mardi 13 janvier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11560" y="3933056"/>
            <a:ext cx="8244480" cy="2016224"/>
          </a:xfrm>
        </p:spPr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smtClean="0"/>
              <a:t> https://ccs.axione.fr</a:t>
            </a:r>
            <a:r>
              <a:rPr lang="fr-FR" sz="1600" dirty="0" smtClean="0"/>
              <a:t>/</a:t>
            </a:r>
            <a:endParaRPr lang="fr-FR" sz="16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smtClean="0"/>
              <a:t>Ouvrir </a:t>
            </a:r>
            <a:r>
              <a:rPr lang="fr-FR" sz="1600" dirty="0" smtClean="0"/>
              <a:t>le navigateur Web (I.E., Chrome, </a:t>
            </a:r>
            <a:r>
              <a:rPr lang="fr-FR" sz="1600" dirty="0" err="1" smtClean="0"/>
              <a:t>Firefox</a:t>
            </a:r>
            <a:r>
              <a:rPr lang="fr-FR" sz="1600" dirty="0" smtClean="0"/>
              <a:t>), accéder à l’adresse donnée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Se </a:t>
            </a:r>
            <a:r>
              <a:rPr lang="fr-FR" sz="1600" dirty="0" err="1" smtClean="0"/>
              <a:t>logguer</a:t>
            </a:r>
            <a:r>
              <a:rPr lang="fr-FR" sz="1600" dirty="0" smtClean="0"/>
              <a:t> avec son compte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928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Boutons supérieurs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8153-A93C-4093-A228-FCF5753D6179}" type="datetime2">
              <a:rPr lang="fr-FR" smtClean="0"/>
              <a:pPr/>
              <a:t>mardi 13 janvier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15616" y="1340768"/>
          <a:ext cx="6000750" cy="1238250"/>
        </p:xfrm>
        <a:graphic>
          <a:graphicData uri="http://schemas.openxmlformats.org/presentationml/2006/ole">
            <p:oleObj spid="_x0000_s2051" name="Visio" r:id="rId3" imgW="7072978" imgH="1452773" progId="Visio.Drawing.11">
              <p:embed/>
            </p:oleObj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1520" y="2772799"/>
            <a:ext cx="8784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4003A"/>
              </a:buClr>
              <a:buSzPct val="100000"/>
              <a:buFont typeface="Wingdings" pitchFamily="2" charset="2"/>
              <a:buChar char="q"/>
              <a:tabLst>
                <a:tab pos="576263" algn="l"/>
              </a:tabLst>
            </a:pPr>
            <a:r>
              <a:rPr lang="fr-FR" dirty="0" smtClean="0"/>
              <a:t> Le fil d’Ariane permet de se repérer dans l’arborescence des menus et sous-menus, et permet de revenir en amont en cliquant sur le menu/sous-menu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4003A"/>
              </a:buClr>
              <a:buSzPct val="100000"/>
              <a:tabLst>
                <a:tab pos="576263" algn="l"/>
              </a:tabLst>
            </a:pPr>
            <a:r>
              <a:rPr lang="fr-FR" dirty="0" smtClean="0"/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4003A"/>
              </a:buClr>
              <a:buSzPct val="100000"/>
              <a:buFont typeface="Wingdings" pitchFamily="2" charset="2"/>
              <a:buChar char="q"/>
              <a:tabLst>
                <a:tab pos="576263" algn="l"/>
              </a:tabLst>
            </a:pPr>
            <a:r>
              <a:rPr lang="fr-FR" dirty="0" smtClean="0"/>
              <a:t> Les menus permettent de séparer les fonctionnalités d’information et celles de paramétrage, ce sont des menus déroulants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4003A"/>
              </a:buClr>
              <a:buSzPct val="100000"/>
              <a:tabLst>
                <a:tab pos="576263" algn="l"/>
              </a:tabLst>
            </a:pPr>
            <a:endParaRPr lang="fr-FR" dirty="0" smtClean="0"/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4003A"/>
              </a:buClr>
              <a:buSzPct val="100000"/>
              <a:buFont typeface="Wingdings" pitchFamily="2" charset="2"/>
              <a:buChar char="q"/>
              <a:tabLst>
                <a:tab pos="576263" algn="l"/>
              </a:tabLst>
            </a:pPr>
            <a:r>
              <a:rPr lang="fr-FR" dirty="0" smtClean="0"/>
              <a:t> Le bouton de « log out » permet de revenir à la page d’accueil de login / mot de passe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Filtrage – par termes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8153-A93C-4093-A228-FCF5753D6179}" type="datetime2">
              <a:rPr lang="fr-FR" smtClean="0"/>
              <a:pPr/>
              <a:t>mardi 13 janvier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67544" y="1412776"/>
          <a:ext cx="2505075" cy="1085850"/>
        </p:xfrm>
        <a:graphic>
          <a:graphicData uri="http://schemas.openxmlformats.org/presentationml/2006/ole">
            <p:oleObj spid="_x0000_s22531" name="Visio" r:id="rId4" imgW="5017332" imgH="2179024" progId="Visio.Drawing.11">
              <p:embed/>
            </p:oleObj>
          </a:graphicData>
        </a:graphic>
      </p:graphicFrame>
      <p:pic>
        <p:nvPicPr>
          <p:cNvPr id="11" name="Imag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916832"/>
            <a:ext cx="28289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5013176"/>
            <a:ext cx="2009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683568" y="263691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Bouton </a:t>
            </a:r>
            <a:r>
              <a:rPr lang="fr-FR" dirty="0" smtClean="0"/>
              <a:t>filtre</a:t>
            </a:r>
          </a:p>
          <a:p>
            <a:r>
              <a:rPr lang="fr-FR" dirty="0" smtClean="0"/>
              <a:t>Recherche *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3528" y="479715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Bouton désactivation </a:t>
            </a:r>
            <a:br>
              <a:rPr lang="fr-FR" dirty="0" smtClean="0"/>
            </a:br>
            <a:r>
              <a:rPr lang="fr-FR" dirty="0" smtClean="0"/>
              <a:t>des filtres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199784" y="29969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Menu déroulant</a:t>
            </a:r>
            <a:endParaRPr lang="fr-FR" dirty="0"/>
          </a:p>
        </p:txBody>
      </p:sp>
      <p:sp>
        <p:nvSpPr>
          <p:cNvPr id="16" name="Flèche à angle droit 15"/>
          <p:cNvSpPr/>
          <p:nvPr/>
        </p:nvSpPr>
        <p:spPr>
          <a:xfrm rot="5400000">
            <a:off x="3131840" y="2204864"/>
            <a:ext cx="720080" cy="1584176"/>
          </a:xfrm>
          <a:prstGeom prst="bentUpArrow">
            <a:avLst>
              <a:gd name="adj1" fmla="val 25000"/>
              <a:gd name="adj2" fmla="val 32275"/>
              <a:gd name="adj3" fmla="val 43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à angle droit 16"/>
          <p:cNvSpPr/>
          <p:nvPr/>
        </p:nvSpPr>
        <p:spPr>
          <a:xfrm rot="5400000" flipV="1">
            <a:off x="4572000" y="4149080"/>
            <a:ext cx="1440160" cy="1728192"/>
          </a:xfrm>
          <a:prstGeom prst="bentUpArrow">
            <a:avLst>
              <a:gd name="adj1" fmla="val 15079"/>
              <a:gd name="adj2" fmla="val 20039"/>
              <a:gd name="adj3" fmla="val 34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Filtrage – par regroupement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8153-A93C-4093-A228-FCF5753D6179}" type="datetime2">
              <a:rPr lang="fr-FR" smtClean="0"/>
              <a:pPr/>
              <a:t>mardi 13 janvier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" name="Imag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564904"/>
            <a:ext cx="2819400" cy="101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lèche droite 17"/>
          <p:cNvSpPr/>
          <p:nvPr/>
        </p:nvSpPr>
        <p:spPr>
          <a:xfrm>
            <a:off x="3563888" y="2708920"/>
            <a:ext cx="1224136" cy="720080"/>
          </a:xfrm>
          <a:prstGeom prst="rightArrow">
            <a:avLst>
              <a:gd name="adj1" fmla="val 3941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55576" y="39330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Version synthétique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436096" y="39330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Version déroulée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Comment obtenir un compte pour se connecter au CCS? </a:t>
            </a:r>
          </a:p>
          <a:p>
            <a:pPr marL="342900" indent="-342900">
              <a:spcAft>
                <a:spcPts val="0"/>
              </a:spcAft>
            </a:pPr>
            <a:r>
              <a:rPr lang="fr-FR" dirty="0" smtClean="0"/>
              <a:t>	</a:t>
            </a:r>
            <a:r>
              <a:rPr lang="fr-FR" dirty="0" smtClean="0">
                <a:solidFill>
                  <a:schemeClr val="accent1"/>
                </a:solidFill>
              </a:rPr>
              <a:t>	</a:t>
            </a:r>
            <a:r>
              <a:rPr lang="fr-FR" sz="1400" dirty="0" smtClean="0">
                <a:solidFill>
                  <a:schemeClr val="accent1"/>
                </a:solidFill>
              </a:rPr>
              <a:t>Contacter le Central </a:t>
            </a:r>
            <a:r>
              <a:rPr lang="fr-FR" sz="1400" dirty="0" err="1" smtClean="0">
                <a:solidFill>
                  <a:schemeClr val="accent1"/>
                </a:solidFill>
              </a:rPr>
              <a:t>Admin</a:t>
            </a:r>
            <a:r>
              <a:rPr lang="fr-FR" sz="1400" dirty="0" smtClean="0">
                <a:solidFill>
                  <a:schemeClr val="accent1"/>
                </a:solidFill>
              </a:rPr>
              <a:t> ou le local </a:t>
            </a:r>
            <a:r>
              <a:rPr lang="fr-FR" sz="1400" dirty="0" err="1" smtClean="0">
                <a:solidFill>
                  <a:schemeClr val="accent1"/>
                </a:solidFill>
              </a:rPr>
              <a:t>admin</a:t>
            </a:r>
            <a:r>
              <a:rPr lang="fr-FR" sz="1400" dirty="0" smtClean="0">
                <a:solidFill>
                  <a:schemeClr val="accent1"/>
                </a:solidFill>
              </a:rPr>
              <a:t> auquel vous êtes rattachés.</a:t>
            </a:r>
          </a:p>
          <a:p>
            <a:pPr marL="342900" indent="-342900">
              <a:spcAft>
                <a:spcPts val="0"/>
              </a:spcAft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Que permet de faire le fil d’Ariane? 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/>
              <a:t>	</a:t>
            </a:r>
            <a:r>
              <a:rPr lang="fr-FR" sz="1400" dirty="0" smtClean="0">
                <a:solidFill>
                  <a:schemeClr val="accent1"/>
                </a:solidFill>
              </a:rPr>
              <a:t>	 Se repérer et naviguer dans l’arborescence des menus et sous-menus.</a:t>
            </a:r>
          </a:p>
          <a:p>
            <a:pPr marL="342900" indent="-342900">
              <a:spcAft>
                <a:spcPts val="0"/>
              </a:spcAft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Quels sont les 2 </a:t>
            </a:r>
            <a:r>
              <a:rPr lang="fr-FR" dirty="0" smtClean="0"/>
              <a:t>menus principaux?</a:t>
            </a:r>
            <a:endParaRPr lang="fr-FR" dirty="0" smtClean="0"/>
          </a:p>
          <a:p>
            <a:pPr marL="342900" indent="-342900">
              <a:spcAft>
                <a:spcPts val="0"/>
              </a:spcAft>
            </a:pPr>
            <a:r>
              <a:rPr lang="fr-FR" sz="1400" dirty="0" smtClean="0">
                <a:solidFill>
                  <a:schemeClr val="accent1"/>
                </a:solidFill>
              </a:rPr>
              <a:t>		</a:t>
            </a:r>
            <a:r>
              <a:rPr lang="fr-FR" sz="1400" dirty="0" err="1" smtClean="0">
                <a:solidFill>
                  <a:schemeClr val="accent1"/>
                </a:solidFill>
              </a:rPr>
              <a:t>Status</a:t>
            </a:r>
            <a:r>
              <a:rPr lang="fr-FR" sz="1400" dirty="0" smtClean="0">
                <a:solidFill>
                  <a:schemeClr val="accent1"/>
                </a:solidFill>
              </a:rPr>
              <a:t> et Configuration.</a:t>
            </a: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Qui a accès à l’onglet « </a:t>
            </a:r>
            <a:r>
              <a:rPr lang="fr-FR" dirty="0" err="1" smtClean="0"/>
              <a:t>Status</a:t>
            </a:r>
            <a:r>
              <a:rPr lang="fr-FR" dirty="0" smtClean="0"/>
              <a:t> »?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/>
              <a:t>	</a:t>
            </a:r>
            <a:r>
              <a:rPr lang="fr-FR" sz="1400" dirty="0" smtClean="0">
                <a:solidFill>
                  <a:schemeClr val="accent1"/>
                </a:solidFill>
              </a:rPr>
              <a:t>	</a:t>
            </a:r>
            <a:r>
              <a:rPr lang="fr-FR" sz="1400" dirty="0" err="1" smtClean="0">
                <a:solidFill>
                  <a:schemeClr val="accent1"/>
                </a:solidFill>
              </a:rPr>
              <a:t>Admin</a:t>
            </a:r>
            <a:r>
              <a:rPr lang="fr-FR" sz="1400" dirty="0" smtClean="0">
                <a:solidFill>
                  <a:schemeClr val="accent1"/>
                </a:solidFill>
              </a:rPr>
              <a:t> et User.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Qui a accès à l’onglet « Configuration »?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/>
              <a:t>	</a:t>
            </a:r>
            <a:r>
              <a:rPr lang="fr-FR" sz="1400" dirty="0" smtClean="0">
                <a:solidFill>
                  <a:schemeClr val="accent1"/>
                </a:solidFill>
              </a:rPr>
              <a:t>	</a:t>
            </a:r>
            <a:r>
              <a:rPr lang="fr-FR" sz="1400" dirty="0" err="1" smtClean="0">
                <a:solidFill>
                  <a:schemeClr val="accent1"/>
                </a:solidFill>
              </a:rPr>
              <a:t>Admin</a:t>
            </a:r>
            <a:r>
              <a:rPr lang="fr-FR" sz="1400" dirty="0" smtClean="0">
                <a:solidFill>
                  <a:schemeClr val="accent1"/>
                </a:solidFill>
              </a:rPr>
              <a:t> uniquement.</a:t>
            </a: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Que signifie cette icone? </a:t>
            </a:r>
          </a:p>
          <a:p>
            <a:pPr marL="971550" lvl="3" indent="-342900">
              <a:buNone/>
            </a:pPr>
            <a:r>
              <a:rPr lang="fr-FR" dirty="0" smtClean="0">
                <a:solidFill>
                  <a:schemeClr val="accent1"/>
                </a:solidFill>
              </a:rPr>
              <a:t>	</a:t>
            </a:r>
            <a:r>
              <a:rPr lang="fr-FR" dirty="0" smtClean="0">
                <a:solidFill>
                  <a:schemeClr val="accent1"/>
                </a:solidFill>
              </a:rPr>
              <a:t>Désactivation </a:t>
            </a:r>
            <a:r>
              <a:rPr lang="fr-FR" smtClean="0">
                <a:solidFill>
                  <a:schemeClr val="accent1"/>
                </a:solidFill>
              </a:rPr>
              <a:t>du filtre</a:t>
            </a:r>
            <a:r>
              <a:rPr lang="fr-FR" dirty="0" smtClean="0">
                <a:solidFill>
                  <a:schemeClr val="accent1"/>
                </a:solidFill>
              </a:rPr>
              <a:t>	</a:t>
            </a: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2" name="Image 11"/>
          <p:cNvPicPr/>
          <p:nvPr/>
        </p:nvPicPr>
        <p:blipFill>
          <a:blip r:embed="rId2" cstate="print"/>
          <a:srcRect l="78824" b="67131"/>
          <a:stretch>
            <a:fillRect/>
          </a:stretch>
        </p:blipFill>
        <p:spPr bwMode="auto">
          <a:xfrm>
            <a:off x="3635896" y="5157192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Affichage à l'écran (4:3)</PresentationFormat>
  <Paragraphs>78</Paragraphs>
  <Slides>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Masque_bleu</vt:lpstr>
      <vt:lpstr>Masque_orange</vt:lpstr>
      <vt:lpstr>Visio</vt:lpstr>
      <vt:lpstr>Diapositive 1</vt:lpstr>
      <vt:lpstr>Pré-requis</vt:lpstr>
      <vt:lpstr>Connexion</vt:lpstr>
      <vt:lpstr>Boutons supérieurs</vt:lpstr>
      <vt:lpstr>Filtrage – par termes</vt:lpstr>
      <vt:lpstr>Filtrage – par regroupement</vt:lpstr>
      <vt:lpstr>Points clés</vt:lpstr>
    </vt:vector>
  </TitlesOfParts>
  <Company>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G.DEFOUR</dc:creator>
  <cp:lastModifiedBy>N.KHALFOUNE</cp:lastModifiedBy>
  <cp:revision>295</cp:revision>
  <dcterms:created xsi:type="dcterms:W3CDTF">2012-06-19T08:22:40Z</dcterms:created>
  <dcterms:modified xsi:type="dcterms:W3CDTF">2015-01-13T13:55:32Z</dcterms:modified>
</cp:coreProperties>
</file>