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310" r:id="rId3"/>
    <p:sldId id="300" r:id="rId4"/>
    <p:sldId id="298" r:id="rId5"/>
    <p:sldId id="295" r:id="rId6"/>
    <p:sldId id="303" r:id="rId7"/>
    <p:sldId id="307" r:id="rId8"/>
    <p:sldId id="308" r:id="rId9"/>
    <p:sldId id="301" r:id="rId10"/>
    <p:sldId id="305" r:id="rId11"/>
    <p:sldId id="311" r:id="rId12"/>
    <p:sldId id="312" r:id="rId13"/>
    <p:sldId id="313" r:id="rId14"/>
    <p:sldId id="309" r:id="rId1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18">
          <p15:clr>
            <a:srgbClr val="A4A3A4"/>
          </p15:clr>
        </p15:guide>
        <p15:guide id="3" orient="horz" pos="2624">
          <p15:clr>
            <a:srgbClr val="A4A3A4"/>
          </p15:clr>
        </p15:guide>
        <p15:guide id="4" pos="2880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RRET, Robin" initials="PR" lastIdx="1" clrIdx="0">
    <p:extLst>
      <p:ext uri="{19B8F6BF-5375-455C-9EA6-DF929625EA0E}">
        <p15:presenceInfo xmlns:p15="http://schemas.microsoft.com/office/powerpoint/2012/main" userId="S-1-5-21-3333524666-1397266023-3449395097-3465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005CA9"/>
    <a:srgbClr val="E3003C"/>
    <a:srgbClr val="A31781"/>
    <a:srgbClr val="00A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3548" autoAdjust="0"/>
  </p:normalViewPr>
  <p:slideViewPr>
    <p:cSldViewPr>
      <p:cViewPr varScale="1">
        <p:scale>
          <a:sx n="70" d="100"/>
          <a:sy n="70" d="100"/>
        </p:scale>
        <p:origin x="666" y="54"/>
      </p:cViewPr>
      <p:guideLst>
        <p:guide orient="horz" pos="2160"/>
        <p:guide orient="horz" pos="3918"/>
        <p:guide orient="horz" pos="2624"/>
        <p:guide pos="2880"/>
        <p:guide pos="55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03T11:53:40.450" idx="1">
    <p:pos x="5211" y="1755"/>
    <p:text>L’épingle a revoir, Termes à redéterminer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08DD4-2848-4130-91D2-DA279B566371}" type="datetimeFigureOut">
              <a:rPr lang="fr-FR" smtClean="0"/>
              <a:pPr/>
              <a:t>03/10/2017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6E92E-1CC9-49FE-85F2-4F6117653B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32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Nouvelle</a:t>
            </a:r>
            <a:r>
              <a:rPr lang="fr-FR" baseline="0" dirty="0" smtClean="0"/>
              <a:t> impression écran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971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Quelques boutons</a:t>
            </a:r>
            <a:r>
              <a:rPr lang="fr-FR" baseline="0" dirty="0" smtClean="0"/>
              <a:t> qu’on retrouve sur le menu principal, et dans les autres menus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742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05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848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29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325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814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Quelques boutons</a:t>
            </a:r>
            <a:r>
              <a:rPr lang="fr-FR" baseline="0" dirty="0" smtClean="0"/>
              <a:t> qu’on retrouve sur le menu principal, et dans les autres menus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377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Quelques boutons</a:t>
            </a:r>
            <a:r>
              <a:rPr lang="fr-FR" baseline="0" dirty="0" smtClean="0"/>
              <a:t> qu’on retrouve sur le menu principal, et dans les autres menus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725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Quelques boutons</a:t>
            </a:r>
            <a:r>
              <a:rPr lang="fr-FR" baseline="0" dirty="0" smtClean="0"/>
              <a:t> qu’on retrouve sur le menu principal, et dans les autres menus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368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Quelques boutons</a:t>
            </a:r>
            <a:r>
              <a:rPr lang="fr-FR" baseline="0" dirty="0" smtClean="0"/>
              <a:t> qu’on retrouve sur le menu principal, et dans les autres menus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420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04000" y="5598000"/>
            <a:ext cx="3240000" cy="1261269"/>
          </a:xfrm>
          <a:prstGeom prst="rect">
            <a:avLst/>
          </a:prstGeom>
        </p:spPr>
      </p:pic>
      <p:pic>
        <p:nvPicPr>
          <p:cNvPr id="14" name="Image 13" descr="logo_titr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44000" y="5598000"/>
            <a:ext cx="1692000" cy="1262141"/>
          </a:xfrm>
          <a:prstGeom prst="rect">
            <a:avLst/>
          </a:prstGeom>
        </p:spPr>
      </p:pic>
      <p:pic>
        <p:nvPicPr>
          <p:cNvPr id="13" name="Image 12" descr="fond_titre_2_bi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2000" y="252000"/>
            <a:ext cx="8102286" cy="540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522000" y="395520"/>
            <a:ext cx="3905984" cy="801232"/>
          </a:xfrm>
        </p:spPr>
        <p:txBody>
          <a:bodyPr anchor="t" anchorCtr="0"/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522000" y="1240184"/>
            <a:ext cx="3905984" cy="820664"/>
          </a:xfrm>
        </p:spPr>
        <p:txBody>
          <a:bodyPr/>
          <a:lstStyle>
            <a:lvl1pPr marL="0" indent="0" algn="l">
              <a:lnSpc>
                <a:spcPts val="2800"/>
              </a:lnSpc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8BF444-838C-4A0D-9062-5F260E75ED9E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6659563" y="4270375"/>
            <a:ext cx="1944687" cy="1030833"/>
          </a:xfrm>
        </p:spPr>
        <p:txBody>
          <a:bodyPr/>
          <a:lstStyle>
            <a:lvl1pPr>
              <a:spcAft>
                <a:spcPts val="0"/>
              </a:spcAft>
              <a:defRPr sz="1600" baseline="0"/>
            </a:lvl1pPr>
          </a:lstStyle>
          <a:p>
            <a:pPr lvl="0"/>
            <a:r>
              <a:rPr lang="fr-FR" dirty="0" smtClean="0"/>
              <a:t>Date</a:t>
            </a:r>
          </a:p>
          <a:p>
            <a:pPr lvl="0"/>
            <a:r>
              <a:rPr lang="fr-FR" dirty="0" smtClean="0"/>
              <a:t>Name / </a:t>
            </a:r>
            <a:r>
              <a:rPr lang="fr-FR" dirty="0" err="1" smtClean="0"/>
              <a:t>Function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DE9B977-9FD6-4D44-9DC4-C1A66661AF27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630610" y="3933055"/>
            <a:ext cx="4320480" cy="2160241"/>
          </a:xfrm>
        </p:spPr>
        <p:txBody>
          <a:bodyPr bIns="792000" anchor="ctr" anchorCtr="0"/>
          <a:lstStyle>
            <a:lvl1pPr algn="ctr">
              <a:defRPr sz="1000" b="1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4623" y="1255712"/>
            <a:ext cx="3511551" cy="2844000"/>
          </a:xfrm>
          <a:prstGeom prst="round1Rect">
            <a:avLst>
              <a:gd name="adj" fmla="val 13501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54624" y="4165600"/>
            <a:ext cx="3511552" cy="1816100"/>
          </a:xfrm>
          <a:custGeom>
            <a:avLst/>
            <a:gdLst>
              <a:gd name="connsiteX0" fmla="*/ 0 w 3492000"/>
              <a:gd name="connsiteY0" fmla="*/ 0 h 1819920"/>
              <a:gd name="connsiteX1" fmla="*/ 3085594 w 3492000"/>
              <a:gd name="connsiteY1" fmla="*/ 0 h 1819920"/>
              <a:gd name="connsiteX2" fmla="*/ 3372966 w 3492000"/>
              <a:gd name="connsiteY2" fmla="*/ 119034 h 1819920"/>
              <a:gd name="connsiteX3" fmla="*/ 3491999 w 3492000"/>
              <a:gd name="connsiteY3" fmla="*/ 406407 h 1819920"/>
              <a:gd name="connsiteX4" fmla="*/ 3492000 w 3492000"/>
              <a:gd name="connsiteY4" fmla="*/ 1819920 h 1819920"/>
              <a:gd name="connsiteX5" fmla="*/ 3492000 w 3492000"/>
              <a:gd name="connsiteY5" fmla="*/ 1819920 h 1819920"/>
              <a:gd name="connsiteX6" fmla="*/ 3492000 w 3492000"/>
              <a:gd name="connsiteY6" fmla="*/ 1819920 h 1819920"/>
              <a:gd name="connsiteX7" fmla="*/ 406406 w 3492000"/>
              <a:gd name="connsiteY7" fmla="*/ 1819920 h 1819920"/>
              <a:gd name="connsiteX8" fmla="*/ 119034 w 3492000"/>
              <a:gd name="connsiteY8" fmla="*/ 1700886 h 1819920"/>
              <a:gd name="connsiteX9" fmla="*/ 1 w 3492000"/>
              <a:gd name="connsiteY9" fmla="*/ 1413513 h 1819920"/>
              <a:gd name="connsiteX10" fmla="*/ 0 w 3492000"/>
              <a:gd name="connsiteY10" fmla="*/ 0 h 1819920"/>
              <a:gd name="connsiteX11" fmla="*/ 0 w 3492000"/>
              <a:gd name="connsiteY11" fmla="*/ 0 h 1819920"/>
              <a:gd name="connsiteX12" fmla="*/ 0 w 3492000"/>
              <a:gd name="connsiteY12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1999 w 3667594"/>
              <a:gd name="connsiteY2" fmla="*/ 406407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3492000 w 3667594"/>
              <a:gd name="connsiteY5" fmla="*/ 1819920 h 1819920"/>
              <a:gd name="connsiteX6" fmla="*/ 406406 w 3667594"/>
              <a:gd name="connsiteY6" fmla="*/ 1819920 h 1819920"/>
              <a:gd name="connsiteX7" fmla="*/ 119034 w 3667594"/>
              <a:gd name="connsiteY7" fmla="*/ 1700886 h 1819920"/>
              <a:gd name="connsiteX8" fmla="*/ 1 w 3667594"/>
              <a:gd name="connsiteY8" fmla="*/ 1413513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11" fmla="*/ 0 w 3667594"/>
              <a:gd name="connsiteY11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2000 w 3667594"/>
              <a:gd name="connsiteY2" fmla="*/ 1819920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406406 w 3667594"/>
              <a:gd name="connsiteY5" fmla="*/ 1819920 h 1819920"/>
              <a:gd name="connsiteX6" fmla="*/ 119034 w 3667594"/>
              <a:gd name="connsiteY6" fmla="*/ 1700886 h 1819920"/>
              <a:gd name="connsiteX7" fmla="*/ 1 w 3667594"/>
              <a:gd name="connsiteY7" fmla="*/ 1413513 h 1819920"/>
              <a:gd name="connsiteX8" fmla="*/ 0 w 3667594"/>
              <a:gd name="connsiteY8" fmla="*/ 0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0" fmla="*/ 0 w 3492000"/>
              <a:gd name="connsiteY0" fmla="*/ 579 h 1820499"/>
              <a:gd name="connsiteX1" fmla="*/ 3085594 w 3492000"/>
              <a:gd name="connsiteY1" fmla="*/ 579 h 1820499"/>
              <a:gd name="connsiteX2" fmla="*/ 3492000 w 3492000"/>
              <a:gd name="connsiteY2" fmla="*/ 1820499 h 1820499"/>
              <a:gd name="connsiteX3" fmla="*/ 3492000 w 3492000"/>
              <a:gd name="connsiteY3" fmla="*/ 1820499 h 1820499"/>
              <a:gd name="connsiteX4" fmla="*/ 3492000 w 3492000"/>
              <a:gd name="connsiteY4" fmla="*/ 1820499 h 1820499"/>
              <a:gd name="connsiteX5" fmla="*/ 406406 w 3492000"/>
              <a:gd name="connsiteY5" fmla="*/ 1820499 h 1820499"/>
              <a:gd name="connsiteX6" fmla="*/ 119034 w 3492000"/>
              <a:gd name="connsiteY6" fmla="*/ 1701465 h 1820499"/>
              <a:gd name="connsiteX7" fmla="*/ 1 w 3492000"/>
              <a:gd name="connsiteY7" fmla="*/ 1414092 h 1820499"/>
              <a:gd name="connsiteX8" fmla="*/ 0 w 3492000"/>
              <a:gd name="connsiteY8" fmla="*/ 579 h 1820499"/>
              <a:gd name="connsiteX9" fmla="*/ 0 w 3492000"/>
              <a:gd name="connsiteY9" fmla="*/ 579 h 1820499"/>
              <a:gd name="connsiteX10" fmla="*/ 0 w 349200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4106372"/>
              <a:gd name="connsiteY0" fmla="*/ 579 h 1820499"/>
              <a:gd name="connsiteX1" fmla="*/ 3493840 w 4106372"/>
              <a:gd name="connsiteY1" fmla="*/ 579 h 1820499"/>
              <a:gd name="connsiteX2" fmla="*/ 3492000 w 4106372"/>
              <a:gd name="connsiteY2" fmla="*/ 1820499 h 1820499"/>
              <a:gd name="connsiteX3" fmla="*/ 3492000 w 4106372"/>
              <a:gd name="connsiteY3" fmla="*/ 1820499 h 1820499"/>
              <a:gd name="connsiteX4" fmla="*/ 3492000 w 4106372"/>
              <a:gd name="connsiteY4" fmla="*/ 1820499 h 1820499"/>
              <a:gd name="connsiteX5" fmla="*/ 406406 w 4106372"/>
              <a:gd name="connsiteY5" fmla="*/ 1820499 h 1820499"/>
              <a:gd name="connsiteX6" fmla="*/ 119034 w 4106372"/>
              <a:gd name="connsiteY6" fmla="*/ 1701465 h 1820499"/>
              <a:gd name="connsiteX7" fmla="*/ 1 w 4106372"/>
              <a:gd name="connsiteY7" fmla="*/ 1414092 h 1820499"/>
              <a:gd name="connsiteX8" fmla="*/ 0 w 4106372"/>
              <a:gd name="connsiteY8" fmla="*/ 579 h 1820499"/>
              <a:gd name="connsiteX9" fmla="*/ 0 w 4106372"/>
              <a:gd name="connsiteY9" fmla="*/ 579 h 1820499"/>
              <a:gd name="connsiteX10" fmla="*/ 0 w 4106372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2000"/>
              <a:gd name="connsiteY0" fmla="*/ 0 h 1819920"/>
              <a:gd name="connsiteX1" fmla="*/ 3205808 w 3492000"/>
              <a:gd name="connsiteY1" fmla="*/ 199924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92000 w 3492000"/>
              <a:gd name="connsiteY1" fmla="*/ 181992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406406 w 3492000"/>
              <a:gd name="connsiteY4" fmla="*/ 1819920 h 1819920"/>
              <a:gd name="connsiteX5" fmla="*/ 119034 w 3492000"/>
              <a:gd name="connsiteY5" fmla="*/ 1700886 h 1819920"/>
              <a:gd name="connsiteX6" fmla="*/ 1 w 3492000"/>
              <a:gd name="connsiteY6" fmla="*/ 1413513 h 1819920"/>
              <a:gd name="connsiteX7" fmla="*/ 0 w 3492000"/>
              <a:gd name="connsiteY7" fmla="*/ 0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0" fmla="*/ 0 w 3492000"/>
              <a:gd name="connsiteY0" fmla="*/ 0 h 1819920"/>
              <a:gd name="connsiteX1" fmla="*/ 2095501 w 3492000"/>
              <a:gd name="connsiteY1" fmla="*/ 1084952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21832 w 3492000"/>
              <a:gd name="connsiteY1" fmla="*/ 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1"/>
              <a:gd name="connsiteY0" fmla="*/ 0 h 1819920"/>
              <a:gd name="connsiteX1" fmla="*/ 3492001 w 3492001"/>
              <a:gd name="connsiteY1" fmla="*/ 0 h 1819920"/>
              <a:gd name="connsiteX2" fmla="*/ 3492000 w 3492001"/>
              <a:gd name="connsiteY2" fmla="*/ 1819920 h 1819920"/>
              <a:gd name="connsiteX3" fmla="*/ 3492000 w 3492001"/>
              <a:gd name="connsiteY3" fmla="*/ 1819920 h 1819920"/>
              <a:gd name="connsiteX4" fmla="*/ 3492000 w 3492001"/>
              <a:gd name="connsiteY4" fmla="*/ 1819920 h 1819920"/>
              <a:gd name="connsiteX5" fmla="*/ 406406 w 3492001"/>
              <a:gd name="connsiteY5" fmla="*/ 1819920 h 1819920"/>
              <a:gd name="connsiteX6" fmla="*/ 119034 w 3492001"/>
              <a:gd name="connsiteY6" fmla="*/ 1700886 h 1819920"/>
              <a:gd name="connsiteX7" fmla="*/ 1 w 3492001"/>
              <a:gd name="connsiteY7" fmla="*/ 1413513 h 1819920"/>
              <a:gd name="connsiteX8" fmla="*/ 0 w 3492001"/>
              <a:gd name="connsiteY8" fmla="*/ 0 h 1819920"/>
              <a:gd name="connsiteX9" fmla="*/ 0 w 3492001"/>
              <a:gd name="connsiteY9" fmla="*/ 0 h 1819920"/>
              <a:gd name="connsiteX10" fmla="*/ 0 w 3492001"/>
              <a:gd name="connsiteY10" fmla="*/ 0 h 18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2001" h="1819920">
                <a:moveTo>
                  <a:pt x="0" y="0"/>
                </a:moveTo>
                <a:lnTo>
                  <a:pt x="3492001" y="0"/>
                </a:lnTo>
                <a:cubicBezTo>
                  <a:pt x="3492001" y="606640"/>
                  <a:pt x="3492000" y="1213280"/>
                  <a:pt x="3492000" y="1819920"/>
                </a:cubicBezTo>
                <a:lnTo>
                  <a:pt x="3492000" y="1819920"/>
                </a:lnTo>
                <a:lnTo>
                  <a:pt x="3492000" y="1819920"/>
                </a:lnTo>
                <a:lnTo>
                  <a:pt x="406406" y="1819920"/>
                </a:lnTo>
                <a:cubicBezTo>
                  <a:pt x="298620" y="1819920"/>
                  <a:pt x="195249" y="1777102"/>
                  <a:pt x="119034" y="1700886"/>
                </a:cubicBezTo>
                <a:cubicBezTo>
                  <a:pt x="42818" y="1624670"/>
                  <a:pt x="1" y="1521299"/>
                  <a:pt x="1" y="1413513"/>
                </a:cubicBezTo>
                <a:cubicBezTo>
                  <a:pt x="1" y="942342"/>
                  <a:pt x="0" y="471171"/>
                  <a:pt x="0" y="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 anchorCtr="0">
            <a:flatTx/>
          </a:bodyPr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 bwMode="gray">
          <a:xfrm>
            <a:off x="720000" y="1235074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3539331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20000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2" name="Espace réservé pour une image  2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20000" y="2278838"/>
            <a:ext cx="612000" cy="612000"/>
          </a:xfrm>
          <a:prstGeom prst="round2DiagRect">
            <a:avLst>
              <a:gd name="adj1" fmla="val 0"/>
              <a:gd name="adj2" fmla="val 18749"/>
            </a:avLst>
          </a:prstGeom>
          <a:solidFill>
            <a:schemeClr val="accent5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82133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4" name="Espace réservé pour une image  20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821334" y="2566838"/>
            <a:ext cx="324000" cy="324000"/>
          </a:xfrm>
          <a:prstGeom prst="round2DiagRect">
            <a:avLst>
              <a:gd name="adj1" fmla="val 0"/>
              <a:gd name="adj2" fmla="val 24975"/>
            </a:avLst>
          </a:prstGeom>
          <a:solidFill>
            <a:schemeClr val="accent6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5" name="Espace réservé pour une image  20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2887737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6" name="Espace réservé pour une image  20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2887737" y="2116838"/>
            <a:ext cx="774000" cy="774000"/>
          </a:xfrm>
          <a:prstGeom prst="round2DiagRect">
            <a:avLst>
              <a:gd name="adj1" fmla="val 0"/>
              <a:gd name="adj2" fmla="val 15130"/>
            </a:avLst>
          </a:prstGeom>
          <a:solidFill>
            <a:schemeClr val="tx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0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96252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0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962524" y="2224838"/>
            <a:ext cx="666000" cy="666000"/>
          </a:xfrm>
          <a:prstGeom prst="round2DiagRect">
            <a:avLst>
              <a:gd name="adj1" fmla="val 0"/>
              <a:gd name="adj2" fmla="val 17824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9" name="Espace réservé du texte 12"/>
          <p:cNvSpPr>
            <a:spLocks noGrp="1"/>
          </p:cNvSpPr>
          <p:nvPr>
            <p:ph type="body" sz="quarter" idx="26"/>
          </p:nvPr>
        </p:nvSpPr>
        <p:spPr bwMode="gray">
          <a:xfrm>
            <a:off x="720000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0" name="Espace réservé du texte 12"/>
          <p:cNvSpPr>
            <a:spLocks noGrp="1"/>
          </p:cNvSpPr>
          <p:nvPr>
            <p:ph type="body" sz="quarter" idx="27"/>
          </p:nvPr>
        </p:nvSpPr>
        <p:spPr bwMode="gray">
          <a:xfrm>
            <a:off x="182133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1" name="Espace réservé du texte 12"/>
          <p:cNvSpPr>
            <a:spLocks noGrp="1"/>
          </p:cNvSpPr>
          <p:nvPr>
            <p:ph type="body" sz="quarter" idx="28"/>
          </p:nvPr>
        </p:nvSpPr>
        <p:spPr bwMode="gray">
          <a:xfrm>
            <a:off x="2887737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2" name="Espace réservé du texte 12"/>
          <p:cNvSpPr>
            <a:spLocks noGrp="1"/>
          </p:cNvSpPr>
          <p:nvPr>
            <p:ph type="body" sz="quarter" idx="29"/>
          </p:nvPr>
        </p:nvSpPr>
        <p:spPr bwMode="gray">
          <a:xfrm>
            <a:off x="396252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3" name="Espace réservé du texte 12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20000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4" name="Espace réservé du texte 12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82133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5" name="Espace réservé du texte 12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887337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6" name="Espace réservé du texte 12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6252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_titre.jpg"/>
          <p:cNvPicPr>
            <a:picLocks noChangeAspect="1"/>
          </p:cNvPicPr>
          <p:nvPr userDrawn="1"/>
        </p:nvPicPr>
        <p:blipFill>
          <a:blip r:embed="rId2" cstate="print"/>
          <a:srcRect r="1764" b="8635"/>
          <a:stretch>
            <a:fillRect/>
          </a:stretch>
        </p:blipFill>
        <p:spPr>
          <a:xfrm>
            <a:off x="5961150" y="5705648"/>
            <a:ext cx="3182850" cy="1152352"/>
          </a:xfrm>
          <a:prstGeom prst="rect">
            <a:avLst/>
          </a:prstGeom>
        </p:spPr>
      </p:pic>
      <p:pic>
        <p:nvPicPr>
          <p:cNvPr id="10" name="Image 9" descr="logo_titre.jpg"/>
          <p:cNvPicPr>
            <a:picLocks noChangeAspect="1"/>
          </p:cNvPicPr>
          <p:nvPr userDrawn="1"/>
        </p:nvPicPr>
        <p:blipFill>
          <a:blip r:embed="rId3" cstate="print"/>
          <a:srcRect b="8630"/>
          <a:stretch>
            <a:fillRect/>
          </a:stretch>
        </p:blipFill>
        <p:spPr>
          <a:xfrm>
            <a:off x="3744000" y="5704776"/>
            <a:ext cx="1692000" cy="11532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6045037"/>
            <a:ext cx="3239904" cy="808200"/>
          </a:xfrm>
        </p:spPr>
        <p:txBody>
          <a:bodyPr anchor="t" anchorCtr="0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0107B9-31F5-42A3-9465-C882F8298665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 descr="visuel_dernier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8000" y="468000"/>
            <a:ext cx="8208000" cy="4714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4459C3B-1255-4353-94C5-F345549C805B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5359556-B76C-49E3-92D9-443AF21FE3F3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187608"/>
            <a:ext cx="5364160" cy="5265728"/>
          </a:xfrm>
        </p:spPr>
        <p:txBody>
          <a:bodyPr/>
          <a:lstStyle>
            <a:lvl1pPr marL="0" indent="0">
              <a:lnSpc>
                <a:spcPts val="3400"/>
              </a:lnSpc>
              <a:spcAft>
                <a:spcPts val="0"/>
              </a:spcAft>
              <a:buClr>
                <a:schemeClr val="accent3"/>
              </a:buClr>
              <a:buSzPct val="130000"/>
              <a:buFont typeface="+mj-lt"/>
              <a:buNone/>
              <a:defRPr sz="2000"/>
            </a:lvl1pPr>
            <a:lvl2pPr marL="361950" indent="0">
              <a:spcAft>
                <a:spcPts val="600"/>
              </a:spcAft>
              <a:buFont typeface="Arial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400"/>
            </a:lvl4pPr>
            <a:lvl5pPr marL="0" indent="0">
              <a:buNone/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91791B7-CAC9-4A6A-AC5E-40079EF81FDA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300192" y="1260000"/>
            <a:ext cx="2465808" cy="4914000"/>
          </a:xfrm>
          <a:prstGeom prst="round2DiagRect">
            <a:avLst>
              <a:gd name="adj1" fmla="val 0"/>
              <a:gd name="adj2" fmla="val 1409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202800"/>
            <a:ext cx="1159456" cy="2250536"/>
          </a:xfrm>
        </p:spPr>
        <p:txBody>
          <a:bodyPr anchor="t" anchorCtr="0"/>
          <a:lstStyle>
            <a:lvl1pPr algn="r"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1475656" y="4320528"/>
            <a:ext cx="7272808" cy="2132808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22ECE-7D8C-44DD-A2BB-C29F54370E21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2880000"/>
          </a:xfrm>
          <a:prstGeom prst="round2DiagRect">
            <a:avLst>
              <a:gd name="adj1" fmla="val 0"/>
              <a:gd name="adj2" fmla="val 11751"/>
            </a:avLst>
          </a:prstGeom>
          <a:solidFill>
            <a:srgbClr val="D9D9D9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ble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69D2168-CB14-4FAF-8A7D-4351F54F3215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A074111-D8F2-46B4-A234-4B1E86F9DEB3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C5EA-495D-480C-B78D-ACD097A2EB24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076C-F2E1-460A-AF24-0AD297AAB4FB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7" y="764704"/>
            <a:ext cx="2693045" cy="2088232"/>
          </a:xfrm>
        </p:spPr>
        <p:txBody>
          <a:bodyPr/>
          <a:lstStyle>
            <a:lvl1pPr algn="r">
              <a:spcAft>
                <a:spcPts val="0"/>
              </a:spcAft>
              <a:defRPr sz="13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419872" y="764703"/>
            <a:ext cx="1728192" cy="16798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706428" y="2371740"/>
            <a:ext cx="3096344" cy="2425412"/>
          </a:xfrm>
        </p:spPr>
        <p:txBody>
          <a:bodyPr/>
          <a:lstStyle>
            <a:lvl1pPr algn="r">
              <a:spcAft>
                <a:spcPts val="0"/>
              </a:spcAft>
              <a:defRPr sz="15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3874780" y="3717032"/>
            <a:ext cx="2497420" cy="697221"/>
          </a:xfrm>
        </p:spPr>
        <p:txBody>
          <a:bodyPr anchor="b" anchorCtr="0"/>
          <a:lstStyle>
            <a:lvl1pPr>
              <a:spcAft>
                <a:spcPts val="0"/>
              </a:spcAft>
              <a:defRPr sz="35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1"/>
          </p:nvPr>
        </p:nvSpPr>
        <p:spPr>
          <a:xfrm>
            <a:off x="6440016" y="3864858"/>
            <a:ext cx="1948408" cy="504056"/>
          </a:xfrm>
        </p:spPr>
        <p:txBody>
          <a:bodyPr anchor="b" anchorCtr="0"/>
          <a:lstStyle>
            <a:lvl1pPr>
              <a:spcAft>
                <a:spcPts val="0"/>
              </a:spcAft>
              <a:defRPr sz="10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4211960" y="2318400"/>
            <a:ext cx="2060213" cy="1542648"/>
          </a:xfrm>
        </p:spPr>
        <p:txBody>
          <a:bodyPr/>
          <a:lstStyle>
            <a:lvl1pPr algn="r">
              <a:spcAft>
                <a:spcPts val="0"/>
              </a:spcAft>
              <a:defRPr sz="97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6444208" y="2636912"/>
            <a:ext cx="1944215" cy="9521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908720"/>
            <a:ext cx="3168352" cy="1584176"/>
          </a:xfrm>
        </p:spPr>
        <p:txBody>
          <a:bodyPr anchor="b" anchorCtr="0"/>
          <a:lstStyle>
            <a:lvl1pPr algn="l">
              <a:spcAft>
                <a:spcPts val="0"/>
              </a:spcAft>
              <a:defRPr sz="975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5258172" y="2322593"/>
            <a:ext cx="3130252" cy="242311"/>
          </a:xfrm>
        </p:spPr>
        <p:txBody>
          <a:bodyPr anchor="t" anchorCtr="0"/>
          <a:lstStyle>
            <a:lvl1pPr>
              <a:spcAft>
                <a:spcPts val="0"/>
              </a:spcAft>
              <a:defRPr sz="900">
                <a:solidFill>
                  <a:schemeClr val="accent3"/>
                </a:solidFill>
              </a:defRPr>
            </a:lvl1pPr>
            <a:lvl2pPr>
              <a:defRPr sz="2650">
                <a:solidFill>
                  <a:schemeClr val="accent3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du texte 8"/>
          <p:cNvSpPr>
            <a:spLocks noGrp="1"/>
          </p:cNvSpPr>
          <p:nvPr>
            <p:ph type="body" sz="quarter" idx="22" hasCustomPrompt="1"/>
          </p:nvPr>
        </p:nvSpPr>
        <p:spPr>
          <a:xfrm>
            <a:off x="683568" y="4365104"/>
            <a:ext cx="2353404" cy="1633324"/>
          </a:xfrm>
        </p:spPr>
        <p:txBody>
          <a:bodyPr anchor="b" anchorCtr="0"/>
          <a:lstStyle>
            <a:lvl1pPr algn="r">
              <a:spcAft>
                <a:spcPts val="0"/>
              </a:spcAft>
              <a:defRPr sz="101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23"/>
          </p:nvPr>
        </p:nvSpPr>
        <p:spPr>
          <a:xfrm>
            <a:off x="899592" y="5820504"/>
            <a:ext cx="2808312" cy="504056"/>
          </a:xfrm>
        </p:spPr>
        <p:txBody>
          <a:bodyPr anchor="t" anchorCtr="0"/>
          <a:lstStyle>
            <a:lvl1pPr>
              <a:spcAft>
                <a:spcPts val="0"/>
              </a:spcAft>
              <a:defRPr sz="10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3131840" y="4653136"/>
            <a:ext cx="1584176" cy="1133460"/>
          </a:xfrm>
        </p:spPr>
        <p:txBody>
          <a:bodyPr anchor="b" anchorCtr="0"/>
          <a:lstStyle>
            <a:lvl1pPr>
              <a:spcAft>
                <a:spcPts val="0"/>
              </a:spcAft>
              <a:defRPr sz="22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4" name="Espace réservé du texte 8"/>
          <p:cNvSpPr>
            <a:spLocks noGrp="1"/>
          </p:cNvSpPr>
          <p:nvPr>
            <p:ph type="body" sz="quarter" idx="25" hasCustomPrompt="1"/>
          </p:nvPr>
        </p:nvSpPr>
        <p:spPr>
          <a:xfrm>
            <a:off x="4355976" y="4493880"/>
            <a:ext cx="4038337" cy="1542648"/>
          </a:xfrm>
        </p:spPr>
        <p:txBody>
          <a:bodyPr/>
          <a:lstStyle>
            <a:lvl1pPr algn="r">
              <a:spcAft>
                <a:spcPts val="0"/>
              </a:spcAft>
              <a:defRPr sz="946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4716016" y="5805264"/>
            <a:ext cx="3346276" cy="288032"/>
          </a:xfrm>
        </p:spPr>
        <p:txBody>
          <a:bodyPr anchor="t" anchorCtr="0"/>
          <a:lstStyle>
            <a:lvl1pPr algn="r">
              <a:spcAft>
                <a:spcPts val="0"/>
              </a:spcAft>
              <a:defRPr sz="100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1008000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7FE2-CF69-4214-8299-2D1AC5BA591A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1854874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1429105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2293201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31572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1296000" y="3350692"/>
            <a:ext cx="255592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1221532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2085628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2959249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1294603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2083470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2951681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5512492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F389-13B9-4B3D-B148-A5CDCB8F1B58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6359366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59335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6797693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7661789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5800492" y="3350692"/>
            <a:ext cx="256660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5726024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6590120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7463741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5799095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658796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745379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exte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F461F60E-9B39-4D4D-AEAE-11ACFCF6AE24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50" r:id="rId4"/>
    <p:sldLayoutId id="2147483658" r:id="rId5"/>
    <p:sldLayoutId id="2147483659" r:id="rId6"/>
    <p:sldLayoutId id="2147483669" r:id="rId7"/>
    <p:sldLayoutId id="2147483670" r:id="rId8"/>
    <p:sldLayoutId id="2147483671" r:id="rId9"/>
    <p:sldLayoutId id="2147483672" r:id="rId10"/>
    <p:sldLayoutId id="2147483668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54FE136E-CF6C-4B2D-B5D8-3425D72FA954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comments" Target="../comments/comment1.xml"/><Relationship Id="rId5" Type="http://schemas.openxmlformats.org/officeDocument/2006/relationships/image" Target="../media/image20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Navigation SLV </a:t>
            </a:r>
          </a:p>
          <a:p>
            <a:r>
              <a:rPr lang="fr-FR" sz="2400" i="1" dirty="0" smtClean="0"/>
              <a:t>Formation Citybox</a:t>
            </a:r>
            <a:endParaRPr lang="fr-FR" sz="2400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484F-4361-4CF0-A084-491E76D80009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987824" y="6520259"/>
            <a:ext cx="3168352" cy="36512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pic>
        <p:nvPicPr>
          <p:cNvPr id="11" name="Espace réservé pour une image  10" descr="citybox_quad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10081" b="10081"/>
          <a:stretch>
            <a:fillRect/>
          </a:stretch>
        </p:blipFill>
        <p:spPr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0"/>
            <a:ext cx="6696000" cy="711000"/>
          </a:xfrm>
        </p:spPr>
        <p:txBody>
          <a:bodyPr/>
          <a:lstStyle/>
          <a:p>
            <a:r>
              <a:rPr lang="fr-FR" dirty="0" smtClean="0"/>
              <a:t>Autres boutons - recherche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8273-9358-4A89-A123-F02F72F487FF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196752"/>
            <a:ext cx="33718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971600" y="2564904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En bas à gauche, un menu permet de lancer une recherche sur les équipements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endParaRPr lang="fr-FR" dirty="0" smtClean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Les paramètres avancés (Attribut et Opérateur) s’affichent lorsqu’on clique sur le triangle noir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0"/>
            <a:ext cx="6696000" cy="711000"/>
          </a:xfrm>
        </p:spPr>
        <p:txBody>
          <a:bodyPr/>
          <a:lstStyle/>
          <a:p>
            <a:r>
              <a:rPr lang="fr-FR" dirty="0" smtClean="0"/>
              <a:t>Autres boutons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0152" y="6640149"/>
            <a:ext cx="2521072" cy="291600"/>
          </a:xfrm>
        </p:spPr>
        <p:txBody>
          <a:bodyPr/>
          <a:lstStyle/>
          <a:p>
            <a:fld id="{053F8273-9358-4A89-A123-F02F72F487FF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638584"/>
            <a:ext cx="5220000" cy="293165"/>
          </a:xfrm>
        </p:spPr>
        <p:txBody>
          <a:bodyPr/>
          <a:lstStyle/>
          <a:p>
            <a:r>
              <a:rPr lang="fr-FR" dirty="0" smtClean="0"/>
              <a:t>Formation à la solution </a:t>
            </a:r>
            <a:r>
              <a:rPr lang="fr-FR" dirty="0" err="1" smtClean="0"/>
              <a:t>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2" y="6640149"/>
            <a:ext cx="305568" cy="291600"/>
          </a:xfrm>
        </p:spPr>
        <p:txBody>
          <a:bodyPr/>
          <a:lstStyle/>
          <a:p>
            <a:fld id="{19858401-1896-4F80-9B2B-186795E41C27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403648" y="836712"/>
            <a:ext cx="7200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Sauvegarder </a:t>
            </a:r>
          </a:p>
          <a:p>
            <a:pPr>
              <a:buClr>
                <a:srgbClr val="FF0000"/>
              </a:buClr>
            </a:pPr>
            <a:r>
              <a:rPr lang="fr-FR" dirty="0" smtClean="0"/>
              <a:t> 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Supprimer</a:t>
            </a:r>
          </a:p>
          <a:p>
            <a:pPr>
              <a:buClr>
                <a:srgbClr val="FF0000"/>
              </a:buClr>
            </a:pPr>
            <a:r>
              <a:rPr lang="fr-FR" dirty="0" smtClean="0"/>
              <a:t> 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Importer / Exporter</a:t>
            </a:r>
          </a:p>
          <a:p>
            <a:pPr>
              <a:buClr>
                <a:srgbClr val="FF0000"/>
              </a:buClr>
            </a:pPr>
            <a:r>
              <a:rPr lang="fr-FR" dirty="0" smtClean="0"/>
              <a:t> 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« masquer » le sous-menu objet/</a:t>
            </a:r>
            <a:r>
              <a:rPr lang="fr-FR" dirty="0" err="1" smtClean="0"/>
              <a:t>géozone</a:t>
            </a:r>
            <a:endParaRPr lang="fr-FR" dirty="0" smtClean="0"/>
          </a:p>
          <a:p>
            <a:pPr>
              <a:buClr>
                <a:srgbClr val="FF0000"/>
              </a:buClr>
            </a:pPr>
            <a:r>
              <a:rPr lang="fr-FR" dirty="0" smtClean="0"/>
              <a:t> 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Commissionner</a:t>
            </a:r>
          </a:p>
          <a:p>
            <a:pPr>
              <a:buClr>
                <a:srgbClr val="FF0000"/>
              </a:buClr>
            </a:pPr>
            <a:r>
              <a:rPr lang="fr-FR" dirty="0" smtClean="0"/>
              <a:t> 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Ajouter un objet/une </a:t>
            </a:r>
            <a:r>
              <a:rPr lang="fr-FR" dirty="0" err="1" smtClean="0"/>
              <a:t>géozone</a:t>
            </a:r>
            <a:endParaRPr lang="fr-FR" dirty="0" smtClean="0"/>
          </a:p>
          <a:p>
            <a:pPr>
              <a:buClr>
                <a:srgbClr val="FF0000"/>
              </a:buClr>
            </a:pPr>
            <a:r>
              <a:rPr lang="fr-FR" dirty="0" smtClean="0"/>
              <a:t> 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Rafraîchir les données</a:t>
            </a:r>
          </a:p>
          <a:p>
            <a:pPr>
              <a:buClr>
                <a:srgbClr val="FF0000"/>
              </a:buClr>
            </a:pPr>
            <a:r>
              <a:rPr lang="fr-FR" dirty="0" smtClean="0"/>
              <a:t> 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Exécuter la requête (par ex : rejouer courbes à dates différentes)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endParaRPr lang="fr-FR" dirty="0" smtClean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 Choisir les colonnes à afficher</a:t>
            </a:r>
            <a:endParaRPr lang="fr-F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545799"/>
            <a:ext cx="5048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540194"/>
            <a:ext cx="5905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903060"/>
            <a:ext cx="8858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882000"/>
            <a:ext cx="3905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1314048"/>
            <a:ext cx="438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2977847"/>
            <a:ext cx="4476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0748" y="4595931"/>
            <a:ext cx="342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3608" y="41776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3608" y="5202480"/>
            <a:ext cx="3714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611560" y="573325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Note: lorsqu’on reste en surbrillance sur les boutons, un texte d’aide s’affiche</a:t>
            </a: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0"/>
            <a:ext cx="6696000" cy="711000"/>
          </a:xfrm>
        </p:spPr>
        <p:txBody>
          <a:bodyPr/>
          <a:lstStyle/>
          <a:p>
            <a:r>
              <a:rPr lang="fr-FR" dirty="0" smtClean="0"/>
              <a:t>Autres boutons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0152" y="6640149"/>
            <a:ext cx="2521072" cy="291600"/>
          </a:xfrm>
        </p:spPr>
        <p:txBody>
          <a:bodyPr/>
          <a:lstStyle/>
          <a:p>
            <a:fld id="{053F8273-9358-4A89-A123-F02F72F487FF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8000" y="6638584"/>
            <a:ext cx="5220000" cy="293165"/>
          </a:xfrm>
        </p:spPr>
        <p:txBody>
          <a:bodyPr/>
          <a:lstStyle/>
          <a:p>
            <a:r>
              <a:rPr lang="fr-FR" dirty="0" smtClean="0"/>
              <a:t>Formation à la solution </a:t>
            </a:r>
            <a:r>
              <a:rPr lang="fr-FR" dirty="0" err="1" smtClean="0"/>
              <a:t>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2" y="6640149"/>
            <a:ext cx="305568" cy="291600"/>
          </a:xfrm>
        </p:spPr>
        <p:txBody>
          <a:bodyPr/>
          <a:lstStyle/>
          <a:p>
            <a:fld id="{19858401-1896-4F80-9B2B-186795E41C27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403648" y="836712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Remplacer la lampe </a:t>
            </a:r>
          </a:p>
          <a:p>
            <a:pPr>
              <a:buClr>
                <a:srgbClr val="FF0000"/>
              </a:buClr>
            </a:pPr>
            <a:r>
              <a:rPr lang="fr-FR" dirty="0" smtClean="0"/>
              <a:t> 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Remplacer la </a:t>
            </a:r>
            <a:r>
              <a:rPr lang="fr-FR" dirty="0" err="1" smtClean="0"/>
              <a:t>Citybox</a:t>
            </a:r>
            <a:endParaRPr lang="fr-FR" dirty="0" smtClean="0"/>
          </a:p>
          <a:p>
            <a:pPr>
              <a:buClr>
                <a:srgbClr val="FF0000"/>
              </a:buClr>
            </a:pPr>
            <a:r>
              <a:rPr lang="fr-FR" dirty="0" smtClean="0"/>
              <a:t> 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Filtres</a:t>
            </a:r>
          </a:p>
          <a:p>
            <a:pPr>
              <a:buClr>
                <a:srgbClr val="FF0000"/>
              </a:buClr>
            </a:pPr>
            <a:r>
              <a:rPr lang="fr-FR" dirty="0" smtClean="0"/>
              <a:t> 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Dupliquer</a:t>
            </a:r>
          </a:p>
          <a:p>
            <a:pPr>
              <a:buClr>
                <a:srgbClr val="FF0000"/>
              </a:buClr>
            </a:pPr>
            <a:r>
              <a:rPr lang="fr-FR" dirty="0" smtClean="0"/>
              <a:t> 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Faire apparaitre les alarmes non acquittées</a:t>
            </a:r>
          </a:p>
          <a:p>
            <a:pPr>
              <a:buClr>
                <a:srgbClr val="FF0000"/>
              </a:buClr>
            </a:pPr>
            <a:r>
              <a:rPr lang="fr-FR" dirty="0" smtClean="0"/>
              <a:t> 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Acquittement des alarmes</a:t>
            </a:r>
          </a:p>
          <a:p>
            <a:pPr>
              <a:buClr>
                <a:srgbClr val="FF0000"/>
              </a:buClr>
            </a:pPr>
            <a:r>
              <a:rPr lang="fr-FR" dirty="0" smtClean="0"/>
              <a:t> 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Faire apparaitre l’éphéméride (dans temps-réel)</a:t>
            </a:r>
          </a:p>
          <a:p>
            <a:pPr>
              <a:buClr>
                <a:srgbClr val="FF0000"/>
              </a:buClr>
            </a:pPr>
            <a:r>
              <a:rPr lang="fr-FR" dirty="0" smtClean="0"/>
              <a:t> </a:t>
            </a:r>
          </a:p>
          <a:p>
            <a:pPr>
              <a:buClr>
                <a:srgbClr val="FF0000"/>
              </a:buClr>
            </a:pPr>
            <a:endParaRPr lang="fr-FR" dirty="0" smtClean="0"/>
          </a:p>
          <a:p>
            <a:pPr>
              <a:buClr>
                <a:srgbClr val="FF0000"/>
              </a:buClr>
            </a:pP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11560" y="573325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Note: lorsqu’on reste en surbrillance sur les boutons, un texte d’aide s’affiche</a:t>
            </a:r>
            <a:endParaRPr lang="fr-FR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0095" y="853464"/>
            <a:ext cx="458639" cy="48730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7636" y="1407236"/>
            <a:ext cx="451098" cy="46436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9086" y="1939937"/>
            <a:ext cx="449648" cy="44964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7636" y="2515297"/>
            <a:ext cx="449095" cy="39777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54977" y="3007357"/>
            <a:ext cx="431754" cy="4471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54977" y="3583657"/>
            <a:ext cx="426199" cy="38357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54977" y="4082793"/>
            <a:ext cx="433757" cy="44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3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Points clés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8100464" cy="5238296"/>
          </a:xfrm>
        </p:spPr>
        <p:txBody>
          <a:bodyPr/>
          <a:lstStyle/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Comment obtenir un compte pour se connecter à SLV? </a:t>
            </a:r>
          </a:p>
          <a:p>
            <a:pPr marL="342900" indent="-342900">
              <a:spcAft>
                <a:spcPts val="0"/>
              </a:spcAft>
            </a:pPr>
            <a:r>
              <a:rPr lang="fr-FR" dirty="0" smtClean="0"/>
              <a:t>	</a:t>
            </a:r>
            <a:r>
              <a:rPr lang="fr-FR" dirty="0" smtClean="0">
                <a:solidFill>
                  <a:schemeClr val="accent1"/>
                </a:solidFill>
              </a:rPr>
              <a:t>	</a:t>
            </a:r>
            <a:r>
              <a:rPr lang="fr-FR" sz="1400" dirty="0" smtClean="0">
                <a:solidFill>
                  <a:schemeClr val="accent1"/>
                </a:solidFill>
              </a:rPr>
              <a:t>Contacter le Central </a:t>
            </a:r>
            <a:r>
              <a:rPr lang="fr-FR" sz="1400" dirty="0" err="1" smtClean="0">
                <a:solidFill>
                  <a:schemeClr val="accent1"/>
                </a:solidFill>
              </a:rPr>
              <a:t>Admin</a:t>
            </a:r>
            <a:r>
              <a:rPr lang="fr-FR" sz="1400" dirty="0" smtClean="0">
                <a:solidFill>
                  <a:schemeClr val="accent1"/>
                </a:solidFill>
              </a:rPr>
              <a:t>.</a:t>
            </a:r>
          </a:p>
          <a:p>
            <a:pPr marL="342900" indent="-342900">
              <a:spcAft>
                <a:spcPts val="0"/>
              </a:spcAft>
            </a:pPr>
            <a:endParaRPr lang="fr-FR" dirty="0" smtClean="0"/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Qu’est-ce qu’une </a:t>
            </a:r>
            <a:r>
              <a:rPr lang="fr-FR" dirty="0" err="1" smtClean="0"/>
              <a:t>géozone</a:t>
            </a:r>
            <a:r>
              <a:rPr lang="fr-FR" dirty="0" smtClean="0"/>
              <a:t>? </a:t>
            </a:r>
          </a:p>
          <a:p>
            <a:pPr marL="342900" indent="-342900">
              <a:spcAft>
                <a:spcPts val="0"/>
              </a:spcAft>
            </a:pPr>
            <a:r>
              <a:rPr lang="fr-FR" sz="1400" dirty="0" smtClean="0">
                <a:solidFill>
                  <a:schemeClr val="accent1"/>
                </a:solidFill>
              </a:rPr>
              <a:t>		Un ensemble d’équipements repéré géographiquement qui permet une arborescence.</a:t>
            </a:r>
          </a:p>
          <a:p>
            <a:pPr marL="342900" indent="-342900">
              <a:spcAft>
                <a:spcPts val="0"/>
              </a:spcAft>
            </a:pPr>
            <a:endParaRPr lang="fr-FR" dirty="0" smtClean="0"/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Quand l’épingle apparait-elle sur les </a:t>
            </a:r>
            <a:r>
              <a:rPr lang="fr-FR" dirty="0" err="1" smtClean="0"/>
              <a:t>géozones</a:t>
            </a:r>
            <a:r>
              <a:rPr lang="fr-FR" dirty="0" smtClean="0"/>
              <a:t> sur le menu déroulant? </a:t>
            </a:r>
          </a:p>
          <a:p>
            <a:pPr marL="342900" indent="-342900">
              <a:spcAft>
                <a:spcPts val="0"/>
              </a:spcAft>
            </a:pPr>
            <a:r>
              <a:rPr lang="fr-FR" sz="1400" dirty="0" smtClean="0"/>
              <a:t>		</a:t>
            </a:r>
            <a:r>
              <a:rPr lang="fr-FR" sz="1400" dirty="0" smtClean="0">
                <a:solidFill>
                  <a:schemeClr val="accent1"/>
                </a:solidFill>
              </a:rPr>
              <a:t>Lorsqu’elle contient au moins un équipement télégestion.</a:t>
            </a: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endParaRPr lang="fr-FR" dirty="0" smtClean="0"/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Sur quel type de </a:t>
            </a:r>
            <a:r>
              <a:rPr lang="fr-FR" dirty="0" err="1" smtClean="0"/>
              <a:t>géozones</a:t>
            </a:r>
            <a:r>
              <a:rPr lang="fr-FR" dirty="0" smtClean="0"/>
              <a:t> doivent pointer les comptes utilisateurs?  </a:t>
            </a:r>
          </a:p>
          <a:p>
            <a:pPr marL="342900" indent="-342900">
              <a:spcAft>
                <a:spcPts val="0"/>
              </a:spcAft>
            </a:pPr>
            <a:r>
              <a:rPr lang="fr-FR" sz="1400" dirty="0" smtClean="0"/>
              <a:t>	</a:t>
            </a:r>
            <a:r>
              <a:rPr lang="fr-FR" sz="1400" dirty="0" smtClean="0">
                <a:solidFill>
                  <a:schemeClr val="accent1"/>
                </a:solidFill>
              </a:rPr>
              <a:t>	Sur des </a:t>
            </a:r>
            <a:r>
              <a:rPr lang="fr-FR" sz="1400" dirty="0" err="1" smtClean="0">
                <a:solidFill>
                  <a:schemeClr val="accent1"/>
                </a:solidFill>
              </a:rPr>
              <a:t>géozones</a:t>
            </a:r>
            <a:r>
              <a:rPr lang="fr-FR" sz="1400" dirty="0" smtClean="0">
                <a:solidFill>
                  <a:schemeClr val="accent1"/>
                </a:solidFill>
              </a:rPr>
              <a:t> « dossier »</a:t>
            </a:r>
          </a:p>
          <a:p>
            <a:pPr marL="342900" indent="-342900">
              <a:spcAft>
                <a:spcPts val="0"/>
              </a:spcAft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Comment faire pour changer le fond de carte?</a:t>
            </a: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endParaRPr lang="fr-FR" dirty="0" smtClean="0"/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endParaRPr lang="fr-FR" dirty="0" smtClean="0"/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endParaRPr lang="fr-FR" dirty="0" smtClean="0"/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endParaRPr lang="fr-FR" dirty="0" smtClean="0"/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A quoi sert la touche         ? </a:t>
            </a:r>
          </a:p>
          <a:p>
            <a:pPr marL="971550" lvl="3" indent="-342900">
              <a:buNone/>
            </a:pPr>
            <a:r>
              <a:rPr lang="fr-FR" dirty="0" smtClean="0">
                <a:solidFill>
                  <a:schemeClr val="accent1"/>
                </a:solidFill>
              </a:rPr>
              <a:t>	Commissionner</a:t>
            </a:r>
          </a:p>
          <a:p>
            <a:pPr marL="342900" indent="-342900">
              <a:spcAft>
                <a:spcPts val="0"/>
              </a:spcAft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79F9-75F9-4E1E-A5B1-5D10BA2D1E80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9544" y="5580275"/>
            <a:ext cx="4476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149080"/>
            <a:ext cx="1224136" cy="134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653136"/>
            <a:ext cx="5048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6228184" y="465313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+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ym typeface="Wingdings" pitchFamily="2" charset="2"/>
              </a:rPr>
              <a:t>Pré-requis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1936-EF15-42C9-8B8F-3B5A1DAD982D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67544" y="1700808"/>
            <a:ext cx="86764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Modules nécessaires</a:t>
            </a:r>
          </a:p>
          <a:p>
            <a:pPr marL="342900" indent="-34290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marL="342900" indent="-342900">
              <a:buAutoNum type="arabicPeriod"/>
            </a:pPr>
            <a:r>
              <a:rPr lang="fr-FR" sz="1600" dirty="0" smtClean="0"/>
              <a:t>PRESENTATION DE LA SOLUTION CITYBOX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ROLES ET PERIMETRES D'ACTION 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Matériel nécessaire au formé</a:t>
            </a:r>
          </a:p>
          <a:p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r>
              <a:rPr lang="fr-FR" sz="1600" dirty="0" smtClean="0">
                <a:sym typeface="Wingdings" pitchFamily="2" charset="2"/>
              </a:rPr>
              <a:t>1. Ordinateur avec accès internet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pPr lvl="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Infos nécessaires</a:t>
            </a:r>
          </a:p>
          <a:p>
            <a:pPr lvl="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marL="342900" indent="-342900">
              <a:buAutoNum type="arabicPeriod"/>
            </a:pPr>
            <a:r>
              <a:rPr lang="fr-FR" sz="1600" dirty="0" smtClean="0"/>
              <a:t>Adresse portail Web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Compte d’accès SLV (créé et donné par Central </a:t>
            </a:r>
            <a:r>
              <a:rPr lang="fr-FR" sz="1600" dirty="0" err="1" smtClean="0"/>
              <a:t>Admin</a:t>
            </a:r>
            <a:r>
              <a:rPr lang="fr-FR" sz="1600" dirty="0" smtClean="0"/>
              <a:t>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Menu de login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1606-75C3-4FE0-B01B-F4322599AE60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611560" y="5013176"/>
            <a:ext cx="8244480" cy="1368152"/>
          </a:xfrm>
        </p:spPr>
        <p:txBody>
          <a:bodyPr/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sz="1600" dirty="0" smtClean="0"/>
              <a:t> Ouvrir le navigateur Web compatible HTML5, accéder à l’adresse donnée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sz="1600" dirty="0" smtClean="0"/>
              <a:t> Se </a:t>
            </a:r>
            <a:r>
              <a:rPr lang="fr-FR" sz="1600" dirty="0" err="1" smtClean="0"/>
              <a:t>logguer</a:t>
            </a:r>
            <a:r>
              <a:rPr lang="fr-FR" sz="1600" dirty="0" smtClean="0"/>
              <a:t> avec son compte</a:t>
            </a:r>
          </a:p>
          <a:p>
            <a:pPr lvl="5">
              <a:buClr>
                <a:srgbClr val="FF0000"/>
              </a:buClr>
              <a:buFont typeface="Arial" pitchFamily="34" charset="0"/>
              <a:buChar char="•"/>
            </a:pPr>
            <a:r>
              <a:rPr lang="fr-FR" sz="1100" dirty="0" smtClean="0"/>
              <a:t> Portail : citybox2.axione.fr/reports/</a:t>
            </a:r>
          </a:p>
          <a:p>
            <a:pPr lvl="5">
              <a:buClr>
                <a:srgbClr val="FF0000"/>
              </a:buClr>
              <a:buFont typeface="Arial" pitchFamily="34" charset="0"/>
              <a:buChar char="•"/>
            </a:pPr>
            <a:r>
              <a:rPr lang="fr-FR" sz="1100" dirty="0" smtClean="0"/>
              <a:t> Compte labo : </a:t>
            </a:r>
            <a:r>
              <a:rPr lang="fr-FR" sz="1100" dirty="0" err="1" smtClean="0"/>
              <a:t>FormationLabo</a:t>
            </a:r>
            <a:r>
              <a:rPr lang="fr-FR" sz="1100" dirty="0" smtClean="0"/>
              <a:t>/L@Bo2014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80728"/>
            <a:ext cx="6613640" cy="387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0"/>
            <a:ext cx="6696000" cy="711000"/>
          </a:xfrm>
        </p:spPr>
        <p:txBody>
          <a:bodyPr/>
          <a:lstStyle/>
          <a:p>
            <a:r>
              <a:rPr lang="fr-FR" dirty="0" smtClean="0"/>
              <a:t>Menu principal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5373216"/>
            <a:ext cx="8244480" cy="1152128"/>
          </a:xfrm>
        </p:spPr>
        <p:txBody>
          <a:bodyPr/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sz="1600" dirty="0" smtClean="0"/>
              <a:t> Différents menus apparaissent, selon le niveau d’autorisation de votre compte</a:t>
            </a:r>
          </a:p>
          <a:p>
            <a:pPr>
              <a:buClr>
                <a:srgbClr val="FF0000"/>
              </a:buClr>
            </a:pPr>
            <a:endParaRPr lang="fr-FR" sz="16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BEBF-E226-4D53-BFFD-D7F554ECC3D8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26976"/>
            <a:ext cx="5400600" cy="415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Notion de </a:t>
            </a:r>
            <a:r>
              <a:rPr lang="fr-FR" dirty="0" err="1" smtClean="0"/>
              <a:t>géozone</a:t>
            </a:r>
            <a:r>
              <a:rPr lang="fr-FR" dirty="0" smtClean="0"/>
              <a:t> et d’arborescence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4E3C-5406-4974-9E68-A014F0B8DCA3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gray">
          <a:xfrm>
            <a:off x="2339752" y="1556792"/>
            <a:ext cx="4428056" cy="34563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Les </a:t>
            </a:r>
            <a:r>
              <a:rPr lang="fr-FR" sz="1600" dirty="0" err="1" smtClean="0"/>
              <a:t>g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éozones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définissent une</a:t>
            </a: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arborescence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1600" noProof="0" dirty="0" smtClean="0"/>
              <a:t> Les utilisateurs ne voient qu’une portion de leur arborescence, dans le sens descendant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1600" dirty="0" smtClean="0"/>
              <a:t>Les programmations horaires, les alarmes, et la gestion des comptes utilisateurs sont elles aussi dépendantes de cette organisation « hiérarchique »</a:t>
            </a:r>
            <a:endParaRPr kumimoji="0" lang="fr-FR" sz="16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36712"/>
            <a:ext cx="2160240" cy="56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836712"/>
            <a:ext cx="2160240" cy="561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0"/>
            <a:ext cx="6696000" cy="711000"/>
          </a:xfrm>
        </p:spPr>
        <p:txBody>
          <a:bodyPr/>
          <a:lstStyle/>
          <a:p>
            <a:r>
              <a:rPr lang="fr-FR" dirty="0" smtClean="0"/>
              <a:t>Menu utilisateurs - profil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56176" y="1916832"/>
            <a:ext cx="2808312" cy="3816424"/>
          </a:xfrm>
        </p:spPr>
        <p:txBody>
          <a:bodyPr/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sz="1600" dirty="0" smtClean="0"/>
              <a:t> C’est ici que les administrateurs SLV </a:t>
            </a:r>
            <a:r>
              <a:rPr lang="fr-FR" sz="1600" i="1" dirty="0" smtClean="0"/>
              <a:t>(</a:t>
            </a:r>
            <a:r>
              <a:rPr lang="fr-FR" sz="1600" b="1" i="1" dirty="0" smtClean="0"/>
              <a:t>configurateurs</a:t>
            </a:r>
            <a:r>
              <a:rPr lang="fr-FR" sz="1600" i="1" dirty="0" smtClean="0"/>
              <a:t> </a:t>
            </a:r>
            <a:r>
              <a:rPr lang="fr-FR" sz="1600" b="1" i="1" dirty="0" smtClean="0"/>
              <a:t>avancés</a:t>
            </a:r>
            <a:r>
              <a:rPr lang="fr-FR" sz="1600" i="1" dirty="0" smtClean="0"/>
              <a:t>) </a:t>
            </a:r>
            <a:r>
              <a:rPr lang="fr-FR" sz="1600" dirty="0" smtClean="0"/>
              <a:t>pourront créer des profils et des comptes et définir leurs attributions/autorisations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sz="1600" dirty="0" smtClean="0"/>
              <a:t> Un compte ayant accès à ce menu ne peut agir que sur les comptes utilisateurs qui se trouvent « en dessous » dans son arborescence (</a:t>
            </a:r>
            <a:r>
              <a:rPr lang="fr-FR" sz="1600" dirty="0" err="1" smtClean="0"/>
              <a:t>géozone</a:t>
            </a:r>
            <a:r>
              <a:rPr lang="fr-FR" sz="1600" dirty="0" smtClean="0"/>
              <a:t>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9FED-1F28-4B7C-BFCC-8E644F9D628F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5904656" cy="457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0"/>
            <a:ext cx="6696000" cy="711000"/>
          </a:xfrm>
        </p:spPr>
        <p:txBody>
          <a:bodyPr/>
          <a:lstStyle/>
          <a:p>
            <a:r>
              <a:rPr lang="fr-FR" dirty="0" smtClean="0"/>
              <a:t>Menu utilisateurs – compte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5733256"/>
            <a:ext cx="8244480" cy="648072"/>
          </a:xfrm>
        </p:spPr>
        <p:txBody>
          <a:bodyPr/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sz="1600" dirty="0" smtClean="0"/>
              <a:t> Un compte est défini par son login, son mot de passe et son adresse mail (utile pour les alarmes mais également pour récupérer ou changer son mot de passe)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E63DB-C332-4F03-A658-9844C7B5D2F8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623" y="908719"/>
            <a:ext cx="855331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0"/>
            <a:ext cx="6696000" cy="711000"/>
          </a:xfrm>
        </p:spPr>
        <p:txBody>
          <a:bodyPr/>
          <a:lstStyle/>
          <a:p>
            <a:r>
              <a:rPr lang="fr-FR" dirty="0" smtClean="0"/>
              <a:t>Boutons génériques – barre du haut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5517232"/>
            <a:ext cx="7524400" cy="288032"/>
          </a:xfrm>
        </p:spPr>
        <p:txBody>
          <a:bodyPr/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sz="1600" dirty="0" smtClean="0"/>
              <a:t> Actualités SLV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endParaRPr lang="fr-FR" sz="16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1EAC-4622-4AC1-ACAA-488528CAA0E6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gray">
          <a:xfrm>
            <a:off x="1115616" y="3717032"/>
            <a:ext cx="7596408" cy="5040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 écrans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« Applications »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retour au menu principal</a:t>
            </a:r>
            <a:endParaRPr kumimoji="0" lang="fr-FR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569693"/>
            <a:ext cx="3429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contenu 2"/>
          <p:cNvSpPr txBox="1">
            <a:spLocks/>
          </p:cNvSpPr>
          <p:nvPr/>
        </p:nvSpPr>
        <p:spPr bwMode="gray">
          <a:xfrm>
            <a:off x="1115616" y="4581128"/>
            <a:ext cx="7200800" cy="7920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Roue = « Configuration »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accès au bouton de déconnexion de</a:t>
            </a: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session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de changement de mot de passe, à la boutique</a:t>
            </a: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menus pour personnaliser la page d’accueil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>
                <a:srgbClr val="FF0000"/>
              </a:buClr>
              <a:buSzTx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17032"/>
            <a:ext cx="3429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517232"/>
            <a:ext cx="2952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611560" y="30689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A droite : </a:t>
            </a:r>
            <a:endParaRPr lang="fr-FR" u="sng" dirty="0"/>
          </a:p>
        </p:txBody>
      </p:sp>
      <p:sp>
        <p:nvSpPr>
          <p:cNvPr id="15" name="ZoneTexte 14"/>
          <p:cNvSpPr txBox="1"/>
          <p:nvPr/>
        </p:nvSpPr>
        <p:spPr>
          <a:xfrm>
            <a:off x="683568" y="10527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A gauche : </a:t>
            </a:r>
            <a:endParaRPr lang="fr-FR" u="sng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 bwMode="gray">
          <a:xfrm>
            <a:off x="2123728" y="1484784"/>
            <a:ext cx="6516288" cy="5040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Bouton flèche + nom du menu en cours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menu déroulant, permet d’aller vers un autre menu</a:t>
            </a:r>
            <a:endParaRPr kumimoji="0" lang="fr-FR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484784"/>
            <a:ext cx="14859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Espace réservé du contenu 2"/>
          <p:cNvSpPr txBox="1">
            <a:spLocks/>
          </p:cNvSpPr>
          <p:nvPr/>
        </p:nvSpPr>
        <p:spPr bwMode="gray">
          <a:xfrm>
            <a:off x="1187624" y="6237312"/>
            <a:ext cx="7524400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>
                <a:srgbClr val="FF0000"/>
              </a:buClr>
              <a:buSzTx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fr-FR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disponible uniquement hors du</a:t>
            </a:r>
            <a:r>
              <a:rPr kumimoji="0" lang="fr-FR" sz="16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menu principal / page d’accueil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204864"/>
            <a:ext cx="1295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Espace réservé du contenu 2"/>
          <p:cNvSpPr txBox="1">
            <a:spLocks/>
          </p:cNvSpPr>
          <p:nvPr/>
        </p:nvSpPr>
        <p:spPr bwMode="gray">
          <a:xfrm>
            <a:off x="2195736" y="2204864"/>
            <a:ext cx="6516288" cy="4320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Nom de l’utilisateur connecté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0"/>
            <a:ext cx="6696000" cy="711000"/>
          </a:xfrm>
        </p:spPr>
        <p:txBody>
          <a:bodyPr/>
          <a:lstStyle/>
          <a:p>
            <a:r>
              <a:rPr lang="fr-FR" dirty="0" smtClean="0"/>
              <a:t>Autres boutons - carte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3212976"/>
            <a:ext cx="8244480" cy="3312368"/>
          </a:xfrm>
        </p:spPr>
        <p:txBody>
          <a:bodyPr/>
          <a:lstStyle/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fr-FR" sz="1600" dirty="0" smtClean="0"/>
              <a:t>  Positionnement automatique via coordonnées GPS du navigateur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fr-FR" sz="1600" dirty="0" smtClean="0"/>
              <a:t>  Bascule entre plan et image satellite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fr-FR" sz="1600" dirty="0" smtClean="0"/>
              <a:t>  Changement du type de carte (</a:t>
            </a:r>
            <a:r>
              <a:rPr lang="fr-FR" sz="1600" dirty="0" err="1" smtClean="0"/>
              <a:t>OpenStreetMap</a:t>
            </a:r>
            <a:r>
              <a:rPr lang="fr-FR" sz="1600" dirty="0" smtClean="0"/>
              <a:t>, </a:t>
            </a:r>
            <a:r>
              <a:rPr lang="fr-FR" sz="1600" dirty="0" err="1" smtClean="0"/>
              <a:t>GoogleMap</a:t>
            </a:r>
            <a:r>
              <a:rPr lang="fr-FR" sz="1600" dirty="0" smtClean="0"/>
              <a:t>, </a:t>
            </a:r>
            <a:r>
              <a:rPr lang="fr-FR" sz="1600" dirty="0" err="1" smtClean="0"/>
              <a:t>BingMap</a:t>
            </a:r>
            <a:r>
              <a:rPr lang="fr-FR" sz="1600" dirty="0" smtClean="0"/>
              <a:t>)</a:t>
            </a:r>
          </a:p>
          <a:p>
            <a:pPr marL="342900" indent="-342900">
              <a:buClr>
                <a:srgbClr val="FF0000"/>
              </a:buClr>
            </a:pPr>
            <a:r>
              <a:rPr lang="fr-FR" sz="1600" dirty="0" smtClean="0">
                <a:solidFill>
                  <a:srgbClr val="FF0000"/>
                </a:solidFill>
              </a:rPr>
              <a:t>4-5.</a:t>
            </a:r>
            <a:r>
              <a:rPr lang="fr-FR" sz="1600" dirty="0" smtClean="0"/>
              <a:t>  Zoom sur la carte +/-</a:t>
            </a:r>
          </a:p>
          <a:p>
            <a:pPr marL="342900" indent="-342900">
              <a:buClr>
                <a:srgbClr val="FF0000"/>
              </a:buClr>
            </a:pPr>
            <a:endParaRPr lang="fr-FR" sz="1600" dirty="0" smtClean="0"/>
          </a:p>
          <a:p>
            <a:pPr marL="342900" indent="-342900">
              <a:buClr>
                <a:srgbClr val="FF0000"/>
              </a:buClr>
            </a:pPr>
            <a:r>
              <a:rPr lang="fr-FR" sz="1600" dirty="0" smtClean="0"/>
              <a:t>      A noter: la carte est parfois « cachée » par le menu d’un équipement ou d’une </a:t>
            </a:r>
            <a:r>
              <a:rPr lang="fr-FR" sz="1600" dirty="0" err="1" smtClean="0"/>
              <a:t>géozone</a:t>
            </a:r>
            <a:r>
              <a:rPr lang="fr-FR" sz="1600" dirty="0" smtClean="0"/>
              <a:t> </a:t>
            </a:r>
            <a:r>
              <a:rPr lang="fr-FR" sz="1600" dirty="0" smtClean="0">
                <a:sym typeface="Wingdings" pitchFamily="2" charset="2"/>
              </a:rPr>
              <a:t> cliquer sur la flèche en haut à gauche pour fermer ce menu et retrouver ces boutons</a:t>
            </a:r>
            <a:endParaRPr lang="fr-FR" sz="1600" dirty="0" smtClean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endParaRPr lang="fr-FR" sz="16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8273-9358-4A89-A123-F02F72F487FF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908720"/>
            <a:ext cx="18764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_bleu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que_orange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633</Words>
  <Application>Microsoft Office PowerPoint</Application>
  <PresentationFormat>Affichage à l'écran (4:3)</PresentationFormat>
  <Paragraphs>166</Paragraphs>
  <Slides>13</Slides>
  <Notes>11</Notes>
  <HiddenSlides>1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Tahoma</vt:lpstr>
      <vt:lpstr>Wingdings</vt:lpstr>
      <vt:lpstr>Masque_bleu</vt:lpstr>
      <vt:lpstr>Masque_orange</vt:lpstr>
      <vt:lpstr>Présentation PowerPoint</vt:lpstr>
      <vt:lpstr>Pré-requis</vt:lpstr>
      <vt:lpstr>Menu de login</vt:lpstr>
      <vt:lpstr>Menu principal</vt:lpstr>
      <vt:lpstr>Notion de géozone et d’arborescence </vt:lpstr>
      <vt:lpstr>Menu utilisateurs - profil</vt:lpstr>
      <vt:lpstr>Menu utilisateurs – compte</vt:lpstr>
      <vt:lpstr>Boutons génériques – barre du haut</vt:lpstr>
      <vt:lpstr>Autres boutons - carte</vt:lpstr>
      <vt:lpstr>Autres boutons - recherche</vt:lpstr>
      <vt:lpstr>Autres boutons</vt:lpstr>
      <vt:lpstr>Autres boutons</vt:lpstr>
      <vt:lpstr>Points clés</vt:lpstr>
    </vt:vector>
  </TitlesOfParts>
  <Company>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G.DEFOUR</dc:creator>
  <cp:lastModifiedBy>PIERRET, Robin</cp:lastModifiedBy>
  <cp:revision>309</cp:revision>
  <cp:lastPrinted>2015-10-27T08:51:31Z</cp:lastPrinted>
  <dcterms:created xsi:type="dcterms:W3CDTF">2012-06-19T08:22:40Z</dcterms:created>
  <dcterms:modified xsi:type="dcterms:W3CDTF">2017-10-03T09:54:02Z</dcterms:modified>
</cp:coreProperties>
</file>