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306" r:id="rId3"/>
    <p:sldId id="323" r:id="rId4"/>
    <p:sldId id="322" r:id="rId5"/>
    <p:sldId id="317" r:id="rId6"/>
    <p:sldId id="312" r:id="rId7"/>
    <p:sldId id="321" r:id="rId8"/>
    <p:sldId id="313" r:id="rId9"/>
    <p:sldId id="314" r:id="rId10"/>
    <p:sldId id="320" r:id="rId11"/>
    <p:sldId id="318" r:id="rId12"/>
    <p:sldId id="319" r:id="rId13"/>
    <p:sldId id="305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9"/>
    <a:srgbClr val="DCECF0"/>
    <a:srgbClr val="D9D9D9"/>
    <a:srgbClr val="CCECFF"/>
    <a:srgbClr val="99CCFF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8029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59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MODULE GENERALITE EP (norme EP 13201, classe de voie, gradation)</a:t>
            </a:r>
          </a:p>
          <a:p>
            <a:r>
              <a:rPr lang="fr-FR" dirty="0" smtClean="0"/>
              <a:t>Définition ballast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2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97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9EE71-8E57-40F3-832D-453E51FF5924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B944BAD-286A-4958-A022-4EEF65A4403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C04FB9-2AA4-4950-AB38-D04CD216FA2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EAFD85D-738A-4662-AA9F-58C95021CD29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19463E2-88FD-48AA-97F4-E749F99B79DE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ECE903A-FDFE-4FC5-BEFA-5B72038D9DD5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D2401B6-E997-4A86-9382-30CD2B94B16D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C51944B-5D47-4252-9BD2-007FA26C330B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79D8-F311-459A-A3EA-EF015862B3B8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6B3E-88DC-484E-A69A-61D05D87AE1F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BC3E-37B4-4194-B39F-A1BF338D067F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D1CC-AED2-4E01-ACBE-84803A494F8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D51A4416-9430-40E7-BA96-B14BD765FD3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755F9500-F07D-43AE-A1A6-EE74FFAD8A2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Présentation – Service télégestion EP</a:t>
            </a:r>
          </a:p>
          <a:p>
            <a:r>
              <a:rPr lang="fr-FR" sz="2400" i="1" dirty="0" smtClean="0">
                <a:solidFill>
                  <a:schemeClr val="bg1">
                    <a:lumMod val="50000"/>
                  </a:schemeClr>
                </a:solidFill>
              </a:rPr>
              <a:t>Formation Citybox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0081" b="10081"/>
          <a:stretch>
            <a:fillRect/>
          </a:stretch>
        </p:blipFill>
        <p:spPr>
          <a:ln w="57150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5220144" cy="5238296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Application JAVA installée sur un serveur central qui fait partie de la solution CITYBOX®.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Assure de multiples fonctions de</a:t>
            </a:r>
          </a:p>
          <a:p>
            <a:pPr lvl="3">
              <a:buFont typeface="Wingdings" pitchFamily="2" charset="2"/>
              <a:buChar char="ü"/>
            </a:pPr>
            <a:r>
              <a:rPr lang="fr-FR" dirty="0" smtClean="0"/>
              <a:t> </a:t>
            </a:r>
            <a:r>
              <a:rPr lang="fr-FR" sz="1800" dirty="0" smtClean="0"/>
              <a:t>configuration</a:t>
            </a:r>
          </a:p>
          <a:p>
            <a:pPr lvl="3">
              <a:buFont typeface="Wingdings" pitchFamily="2" charset="2"/>
              <a:buChar char="ü"/>
            </a:pPr>
            <a:r>
              <a:rPr lang="fr-FR" sz="1800" dirty="0" smtClean="0"/>
              <a:t>administration </a:t>
            </a:r>
          </a:p>
          <a:p>
            <a:pPr lvl="3">
              <a:buFont typeface="Wingdings" pitchFamily="2" charset="2"/>
              <a:buChar char="ü"/>
            </a:pPr>
            <a:r>
              <a:rPr lang="fr-FR" sz="1800" dirty="0" smtClean="0"/>
              <a:t>synchronisation de la solution CITYBOX®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Une fois installée, elle fonctionne en tant qu’intermédiaire afin d’établir tous les dialogues entre les CITYBOX CONTROLLER et STREETLIGHT.VISION® : cela concerne notamment la configuration, la remontée des rapports, et la gestion du temps réel. </a:t>
            </a:r>
          </a:p>
          <a:p>
            <a:pPr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</a:pPr>
            <a:endParaRPr lang="fr-FR" dirty="0" smtClean="0"/>
          </a:p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7" name="Groupe 7"/>
          <p:cNvGrpSpPr/>
          <p:nvPr/>
        </p:nvGrpSpPr>
        <p:grpSpPr>
          <a:xfrm>
            <a:off x="5652120" y="1628800"/>
            <a:ext cx="3240360" cy="2677824"/>
            <a:chOff x="1741186" y="2060848"/>
            <a:chExt cx="1701190" cy="1341610"/>
          </a:xfrm>
        </p:grpSpPr>
        <p:pic>
          <p:nvPicPr>
            <p:cNvPr id="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1741186" y="3271389"/>
              <a:ext cx="1701190" cy="131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340768"/>
            <a:ext cx="5040560" cy="5517232"/>
          </a:xfrm>
        </p:spPr>
        <p:txBody>
          <a:bodyPr/>
          <a:lstStyle/>
          <a:p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 Outil de configuration des équipements</a:t>
            </a:r>
            <a:endParaRPr lang="fr-FR" sz="1200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sz="1200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 Historique des données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 Gestionnaire d’alarmes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fr-FR" dirty="0" smtClean="0"/>
              <a:t> Temps réel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7" name="Groupe 10"/>
          <p:cNvGrpSpPr/>
          <p:nvPr/>
        </p:nvGrpSpPr>
        <p:grpSpPr>
          <a:xfrm>
            <a:off x="5940152" y="2492896"/>
            <a:ext cx="2880320" cy="792088"/>
            <a:chOff x="395536" y="908720"/>
            <a:chExt cx="4371975" cy="1270825"/>
          </a:xfrm>
        </p:grpSpPr>
        <p:pic>
          <p:nvPicPr>
            <p:cNvPr id="12" name="Image 11" descr="streetlight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691680" y="1844824"/>
              <a:ext cx="2256085" cy="33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Outil de télégestion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028456" cy="5238296"/>
          </a:xfrm>
        </p:spPr>
        <p:txBody>
          <a:bodyPr/>
          <a:lstStyle/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fr-FR" dirty="0" smtClean="0"/>
              <a:t> Quelles sont les deux types de télégestion?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Télégestion à l’armoire et aux points lumineux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fr-FR" dirty="0" smtClean="0"/>
              <a:t> Quelles sont les types d’alarmes possibles en télégestion à l’armoire?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Détection d’ouverture </a:t>
            </a:r>
            <a:r>
              <a:rPr lang="fr-FR" smtClean="0">
                <a:solidFill>
                  <a:schemeClr val="accent1"/>
                </a:solidFill>
              </a:rPr>
              <a:t>de </a:t>
            </a:r>
            <a:r>
              <a:rPr lang="fr-FR" smtClean="0">
                <a:solidFill>
                  <a:schemeClr val="accent1"/>
                </a:solidFill>
              </a:rPr>
              <a:t>porte, </a:t>
            </a:r>
            <a:r>
              <a:rPr lang="fr-FR" dirty="0" smtClean="0">
                <a:solidFill>
                  <a:schemeClr val="accent1"/>
                </a:solidFill>
              </a:rPr>
              <a:t>perte de départ, consommation anormale, passerelle non communicante + tout type d’alarme technique (pompe de relevage,…)</a:t>
            </a:r>
          </a:p>
          <a:p>
            <a:pPr>
              <a:buClr>
                <a:schemeClr val="bg2"/>
              </a:buClr>
              <a:buFont typeface="Arial" pitchFamily="34" charset="0"/>
              <a:buChar char="•"/>
            </a:pPr>
            <a:r>
              <a:rPr lang="fr-FR" dirty="0" smtClean="0"/>
              <a:t> Quelles sont les types d’alarmes possibles en télégestion aux points lumineux? </a:t>
            </a:r>
          </a:p>
          <a:p>
            <a:r>
              <a:rPr lang="fr-FR" dirty="0" smtClean="0">
                <a:solidFill>
                  <a:schemeClr val="accent1"/>
                </a:solidFill>
              </a:rPr>
              <a:t>Panne de lampe, erreur commande ballast, nœud non communicant, panne de </a:t>
            </a:r>
            <a:r>
              <a:rPr lang="fr-FR" dirty="0" err="1" smtClean="0">
                <a:solidFill>
                  <a:schemeClr val="accent1"/>
                </a:solidFill>
              </a:rPr>
              <a:t>noeud</a:t>
            </a:r>
            <a:endParaRPr lang="fr-FR" dirty="0" smtClean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2101-2325-4E1A-A9B5-CDFD2E9FA151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document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311D-BC97-405D-BBF7-67BB8F238BE0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1443840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smtClean="0"/>
              <a:t>Intérêts </a:t>
            </a:r>
            <a:r>
              <a:rPr lang="fr-FR" dirty="0" smtClean="0"/>
              <a:t>de la solutio</a:t>
            </a:r>
            <a:r>
              <a:rPr lang="fr-FR" dirty="0"/>
              <a:t>n</a:t>
            </a: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Fonctions métiers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fr-FR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fr-FR" dirty="0" smtClean="0"/>
              <a:t>Logiciels métiers</a:t>
            </a:r>
          </a:p>
          <a:p>
            <a:pPr>
              <a:buClr>
                <a:schemeClr val="accent1"/>
              </a:buClr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875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Généralités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de la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032" y="1124744"/>
            <a:ext cx="8461448" cy="5238296"/>
          </a:xfrm>
        </p:spPr>
        <p:txBody>
          <a:bodyPr/>
          <a:lstStyle/>
          <a:p>
            <a:pPr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r-FR" dirty="0" smtClean="0"/>
              <a:t> Gestion à distance / centralisée : </a:t>
            </a:r>
          </a:p>
          <a:p>
            <a:pPr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dirty="0" smtClean="0"/>
          </a:p>
          <a:p>
            <a:pPr marL="82550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Simplification et amélioration de la qualité de service</a:t>
            </a:r>
          </a:p>
          <a:p>
            <a:pPr marL="825500" lvl="4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Confort et économies : + de liberté pour changer la programmation horaire d’un ou plusieurs quartiers</a:t>
            </a:r>
          </a:p>
          <a:p>
            <a:pPr marL="825500" lvl="4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Possibilité d’automatisation et tous les avantages qui vont avec (rapidité)</a:t>
            </a:r>
          </a:p>
          <a:p>
            <a:pPr marL="82550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Coûts partagés entre les différents sites </a:t>
            </a:r>
            <a:r>
              <a:rPr lang="fr-FR" dirty="0" err="1" smtClean="0"/>
              <a:t>télégérés</a:t>
            </a:r>
            <a:endParaRPr lang="fr-FR" dirty="0" smtClean="0"/>
          </a:p>
          <a:p>
            <a:pPr marL="82550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Historique des données</a:t>
            </a:r>
          </a:p>
          <a:p>
            <a:pPr lvl="4"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endParaRPr lang="fr-FR" dirty="0" smtClean="0"/>
          </a:p>
          <a:p>
            <a:pPr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r-FR" dirty="0" smtClean="0"/>
              <a:t> Départs en 24/24h : </a:t>
            </a:r>
          </a:p>
          <a:p>
            <a:pPr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dirty="0" smtClean="0"/>
          </a:p>
          <a:p>
            <a:pPr marL="819150" lvl="4" indent="-285750"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Mise à disposition d’une prise électrique potentielle sur tous les candélabres (répartie dans toute la ville, tous les 15 mètres, et sur des points hauts)</a:t>
            </a:r>
          </a:p>
          <a:p>
            <a:pPr>
              <a:spcAft>
                <a:spcPts val="0"/>
              </a:spcAft>
              <a:buClr>
                <a:schemeClr val="accent1"/>
              </a:buClr>
              <a:buSzPct val="100000"/>
            </a:pPr>
            <a:endParaRPr lang="fr-FR" dirty="0" smtClean="0"/>
          </a:p>
          <a:p>
            <a:pPr lvl="0"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fr-FR" dirty="0" smtClean="0"/>
              <a:t> Economies d’énergie : </a:t>
            </a:r>
          </a:p>
          <a:p>
            <a:pPr lvl="0"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ü"/>
            </a:pPr>
            <a:endParaRPr lang="fr-FR" dirty="0" smtClean="0"/>
          </a:p>
          <a:p>
            <a:pPr marL="81915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Utilisation calendrier solaire</a:t>
            </a:r>
          </a:p>
          <a:p>
            <a:pPr marL="81915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Utilisation de gradation au point lumineux</a:t>
            </a:r>
          </a:p>
          <a:p>
            <a:pPr marL="819150" lvl="4" indent="-285750"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dirty="0" smtClean="0"/>
              <a:t>Optimisation des maintenances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01B6-E997-4A86-9382-30CD2B94B16D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de services disponibles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92080" y="4293096"/>
            <a:ext cx="3347936" cy="1997936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Télégestion au point lumineux</a:t>
            </a:r>
          </a:p>
          <a:p>
            <a:pPr lvl="0" algn="ctr"/>
            <a:r>
              <a:rPr lang="fr-FR" dirty="0" smtClean="0"/>
              <a:t>Permet de surveiller et de grader chaque point lumineux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744A-BEB3-4789-A574-F21BC7407DE3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Image 6" descr="armoire-electrique-mon-000129182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836712"/>
            <a:ext cx="2424674" cy="3688348"/>
          </a:xfrm>
          <a:prstGeom prst="rect">
            <a:avLst/>
          </a:prstGeom>
        </p:spPr>
      </p:pic>
      <p:pic>
        <p:nvPicPr>
          <p:cNvPr id="8" name="Image 7" descr="cartoon-34015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628800"/>
            <a:ext cx="1591489" cy="1656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624" y="4221088"/>
            <a:ext cx="3419872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2050"/>
              </a:spcAft>
            </a:pPr>
            <a:r>
              <a:rPr lang="fr-FR" dirty="0" smtClean="0">
                <a:solidFill>
                  <a:schemeClr val="accent1"/>
                </a:solidFill>
              </a:rPr>
              <a:t>Télégestion à l’armoire</a:t>
            </a:r>
          </a:p>
          <a:p>
            <a:pPr lvl="0" algn="ctr">
              <a:spcAft>
                <a:spcPts val="2050"/>
              </a:spcAft>
            </a:pPr>
            <a:r>
              <a:rPr lang="fr-FR" dirty="0" smtClean="0"/>
              <a:t>Permet de surveiller </a:t>
            </a:r>
            <a:r>
              <a:rPr lang="fr-FR" smtClean="0"/>
              <a:t>et piloter </a:t>
            </a:r>
            <a:r>
              <a:rPr lang="fr-FR" dirty="0" smtClean="0"/>
              <a:t>les départs et les équipements connexes de l’armoire d’éclairage public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Fonctions métier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53704"/>
            <a:ext cx="6948336" cy="711000"/>
          </a:xfrm>
        </p:spPr>
        <p:txBody>
          <a:bodyPr/>
          <a:lstStyle/>
          <a:p>
            <a:r>
              <a:rPr lang="fr-FR" dirty="0" smtClean="0"/>
              <a:t>Télégestion à l’armoire </a:t>
            </a:r>
            <a:br>
              <a:rPr lang="fr-FR" dirty="0" smtClean="0"/>
            </a:br>
            <a:r>
              <a:rPr lang="fr-FR" i="1" dirty="0" smtClean="0"/>
              <a:t>Alarmes disponibles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7308376" cy="5949280"/>
          </a:xfrm>
        </p:spPr>
        <p:txBody>
          <a:bodyPr/>
          <a:lstStyle/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 Détection d'ouverture de porte 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Nécessité contacteur de porte</a:t>
            </a:r>
          </a:p>
          <a:p>
            <a:pPr lvl="3" indent="0">
              <a:buFont typeface="Arial" pitchFamily="34" charset="0"/>
              <a:buChar char="•"/>
            </a:pPr>
            <a:endParaRPr lang="fr-FR" i="1" dirty="0" smtClean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Détection perte de départ   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Nécessité contacteur d’état sur le disjoncteur ou relais, si fusible, prévoir un relais par phase pour détection perte de départ</a:t>
            </a:r>
          </a:p>
          <a:p>
            <a:pPr lvl="3" indent="0">
              <a:buFont typeface="Arial" pitchFamily="34" charset="0"/>
              <a:buChar char="•"/>
            </a:pPr>
            <a:endParaRPr lang="fr-FR" i="1" dirty="0" smtClean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Détection consommation anormale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Nécessité compteur de mesure </a:t>
            </a:r>
          </a:p>
          <a:p>
            <a:pPr lvl="3" indent="0">
              <a:buFont typeface="Arial" pitchFamily="34" charset="0"/>
              <a:buChar char="•"/>
            </a:pPr>
            <a:endParaRPr lang="fr-FR" i="1" dirty="0" smtClean="0">
              <a:solidFill>
                <a:schemeClr val="accent1"/>
              </a:solidFill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Passerelle non communicante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Tout type d’alarme technique (pompe de relevage, incendie,…)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ADD-C625-4778-AD39-2596B73ABB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064" y="53704"/>
            <a:ext cx="8172400" cy="711000"/>
          </a:xfrm>
        </p:spPr>
        <p:txBody>
          <a:bodyPr/>
          <a:lstStyle/>
          <a:p>
            <a:r>
              <a:rPr lang="fr-FR" dirty="0" smtClean="0"/>
              <a:t>Télégestion au point lumineux  </a:t>
            </a:r>
            <a:br>
              <a:rPr lang="fr-FR" dirty="0" smtClean="0"/>
            </a:br>
            <a:r>
              <a:rPr lang="fr-FR" i="1" dirty="0" smtClean="0"/>
              <a:t>Alarmes disponibles 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08720"/>
            <a:ext cx="7308376" cy="5949280"/>
          </a:xfrm>
        </p:spPr>
        <p:txBody>
          <a:bodyPr/>
          <a:lstStyle/>
          <a:p>
            <a:pPr>
              <a:spcAft>
                <a:spcPts val="1000"/>
              </a:spcAft>
            </a:pPr>
            <a:endParaRPr lang="fr-FR" dirty="0" smtClean="0"/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Panne de lampe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Puissance faible ou forte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Tension faible ou forte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Facteur de puissance faible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endParaRPr lang="fr-FR" dirty="0" smtClean="0"/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Erreur commande ballast </a:t>
            </a:r>
          </a:p>
          <a:p>
            <a:pPr>
              <a:spcAft>
                <a:spcPts val="1000"/>
              </a:spcAft>
            </a:pPr>
            <a:endParaRPr lang="fr-FR" dirty="0" smtClean="0"/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Nœud non communicant</a:t>
            </a:r>
          </a:p>
          <a:p>
            <a:pPr>
              <a:buFont typeface="Arial" pitchFamily="34" charset="0"/>
              <a:buChar char="•"/>
            </a:pPr>
            <a:endParaRPr lang="fr-FR" sz="1600" i="1" dirty="0" smtClean="0">
              <a:solidFill>
                <a:schemeClr val="accent1"/>
              </a:solidFill>
            </a:endParaRPr>
          </a:p>
          <a:p>
            <a:pPr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fr-FR" dirty="0" smtClean="0"/>
              <a:t> Panne de nœud 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Relais bloqués</a:t>
            </a:r>
          </a:p>
          <a:p>
            <a:pPr marL="723900" lvl="4">
              <a:spcAft>
                <a:spcPts val="0"/>
              </a:spcAft>
              <a:buClr>
                <a:srgbClr val="FF0000"/>
              </a:buClr>
              <a:buFont typeface="Tahoma" pitchFamily="34" charset="0"/>
              <a:buChar char="&gt;"/>
            </a:pPr>
            <a:r>
              <a:rPr lang="fr-FR" dirty="0" smtClean="0"/>
              <a:t>Horloge bloquée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CADD-C625-4778-AD39-2596B73ABBFF}" type="datetime2">
              <a:rPr lang="fr-FR" smtClean="0"/>
              <a:pPr/>
              <a:t>mardi 3 octobre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Les logiciels métiers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mardi 3 octobre 2017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Affichage à l'écran (4:3)</PresentationFormat>
  <Paragraphs>133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Objectif du document</vt:lpstr>
      <vt:lpstr>Présentation PowerPoint</vt:lpstr>
      <vt:lpstr>Intérêts de la solution</vt:lpstr>
      <vt:lpstr>Types de services disponibles</vt:lpstr>
      <vt:lpstr>Présentation PowerPoint</vt:lpstr>
      <vt:lpstr>Télégestion à l’armoire  Alarmes disponibles</vt:lpstr>
      <vt:lpstr>Télégestion au point lumineux   Alarmes disponibles </vt:lpstr>
      <vt:lpstr>Présentation PowerPoint</vt:lpstr>
      <vt:lpstr>CCS</vt:lpstr>
      <vt:lpstr>SLV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PIERRET, Robin</cp:lastModifiedBy>
  <cp:revision>340</cp:revision>
  <dcterms:created xsi:type="dcterms:W3CDTF">2012-06-19T08:22:40Z</dcterms:created>
  <dcterms:modified xsi:type="dcterms:W3CDTF">2017-10-03T08:44:10Z</dcterms:modified>
</cp:coreProperties>
</file>