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306" r:id="rId3"/>
    <p:sldId id="270" r:id="rId4"/>
    <p:sldId id="326" r:id="rId5"/>
    <p:sldId id="312" r:id="rId6"/>
    <p:sldId id="323" r:id="rId7"/>
    <p:sldId id="317" r:id="rId8"/>
    <p:sldId id="320" r:id="rId9"/>
    <p:sldId id="318" r:id="rId10"/>
    <p:sldId id="327" r:id="rId11"/>
    <p:sldId id="319" r:id="rId12"/>
    <p:sldId id="328" r:id="rId13"/>
    <p:sldId id="324" r:id="rId14"/>
    <p:sldId id="315" r:id="rId15"/>
    <p:sldId id="321" r:id="rId16"/>
    <p:sldId id="325" r:id="rId17"/>
    <p:sldId id="308" r:id="rId18"/>
    <p:sldId id="329" r:id="rId19"/>
    <p:sldId id="305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A9"/>
    <a:srgbClr val="DCECF0"/>
    <a:srgbClr val="D9D9D9"/>
    <a:srgbClr val="CCECFF"/>
    <a:srgbClr val="99CCFF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5995" autoAdjust="0"/>
  </p:normalViewPr>
  <p:slideViewPr>
    <p:cSldViewPr>
      <p:cViewPr varScale="1">
        <p:scale>
          <a:sx n="106" d="100"/>
          <a:sy n="106" d="100"/>
        </p:scale>
        <p:origin x="642" y="96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7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16.xml"/><Relationship Id="rId5" Type="http://schemas.openxmlformats.org/officeDocument/2006/relationships/slide" Target="slides/slide8.xml"/><Relationship Id="rId10" Type="http://schemas.openxmlformats.org/officeDocument/2006/relationships/slide" Target="slides/slide14.xml"/><Relationship Id="rId4" Type="http://schemas.openxmlformats.org/officeDocument/2006/relationships/slide" Target="slides/slide7.xml"/><Relationship Id="rId9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7D94B-88BB-4228-826E-B5C45B6044C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E1F0A3B-FF5D-4C7E-9F5E-682484D96718}">
      <dgm:prSet phldrT="[Texte]"/>
      <dgm:spPr/>
      <dgm:t>
        <a:bodyPr/>
        <a:lstStyle/>
        <a:p>
          <a:r>
            <a:rPr lang="fr-FR" dirty="0"/>
            <a:t>Plateforme de services</a:t>
          </a:r>
        </a:p>
      </dgm:t>
    </dgm:pt>
    <dgm:pt modelId="{41A6F426-9F2D-4C2B-9A6A-CD2002E71BB0}" type="parTrans" cxnId="{3BC6DE69-D47D-4DE8-9305-895CBD38A0F4}">
      <dgm:prSet/>
      <dgm:spPr/>
      <dgm:t>
        <a:bodyPr/>
        <a:lstStyle/>
        <a:p>
          <a:endParaRPr lang="fr-FR"/>
        </a:p>
      </dgm:t>
    </dgm:pt>
    <dgm:pt modelId="{E8A2D089-C3E9-4CF5-A9AF-169DA8572A98}" type="sibTrans" cxnId="{3BC6DE69-D47D-4DE8-9305-895CBD38A0F4}">
      <dgm:prSet/>
      <dgm:spPr/>
      <dgm:t>
        <a:bodyPr/>
        <a:lstStyle/>
        <a:p>
          <a:endParaRPr lang="fr-FR"/>
        </a:p>
      </dgm:t>
    </dgm:pt>
    <dgm:pt modelId="{29C4FFC7-2B25-459A-9DA7-E2BD9E5248AC}">
      <dgm:prSet phldrT="[Texte]"/>
      <dgm:spPr/>
      <dgm:t>
        <a:bodyPr/>
        <a:lstStyle/>
        <a:p>
          <a:r>
            <a:rPr lang="fr-FR" dirty="0"/>
            <a:t>Réseau EP</a:t>
          </a:r>
        </a:p>
      </dgm:t>
    </dgm:pt>
    <dgm:pt modelId="{043E189D-2949-472C-A59F-06C322691140}" type="parTrans" cxnId="{5D073E19-40F6-4BDD-A3E4-1FCE5A5952D5}">
      <dgm:prSet/>
      <dgm:spPr/>
      <dgm:t>
        <a:bodyPr/>
        <a:lstStyle/>
        <a:p>
          <a:endParaRPr lang="fr-FR"/>
        </a:p>
      </dgm:t>
    </dgm:pt>
    <dgm:pt modelId="{E8323DB5-2A0E-46C9-A49F-67CC2D5A91D9}" type="sibTrans" cxnId="{5D073E19-40F6-4BDD-A3E4-1FCE5A5952D5}">
      <dgm:prSet/>
      <dgm:spPr/>
      <dgm:t>
        <a:bodyPr/>
        <a:lstStyle/>
        <a:p>
          <a:endParaRPr lang="fr-FR"/>
        </a:p>
      </dgm:t>
    </dgm:pt>
    <dgm:pt modelId="{E3C8234B-9239-4F3B-8592-4532693EF5D7}">
      <dgm:prSet phldrT="[Texte]"/>
      <dgm:spPr/>
      <dgm:t>
        <a:bodyPr/>
        <a:lstStyle/>
        <a:p>
          <a:r>
            <a:rPr lang="fr-FR" dirty="0"/>
            <a:t> 1 service = 1 ensemble logiciel</a:t>
          </a:r>
        </a:p>
      </dgm:t>
    </dgm:pt>
    <dgm:pt modelId="{7E6A4CE0-8835-4343-8F39-16F5CB405B9A}" type="parTrans" cxnId="{E7EAF2CE-A59E-4400-BDEB-98FD8AF37334}">
      <dgm:prSet/>
      <dgm:spPr/>
      <dgm:t>
        <a:bodyPr/>
        <a:lstStyle/>
        <a:p>
          <a:endParaRPr lang="fr-FR"/>
        </a:p>
      </dgm:t>
    </dgm:pt>
    <dgm:pt modelId="{BF6B998F-C09E-4A35-9C0E-59357A97EA2C}" type="sibTrans" cxnId="{E7EAF2CE-A59E-4400-BDEB-98FD8AF37334}">
      <dgm:prSet/>
      <dgm:spPr/>
      <dgm:t>
        <a:bodyPr/>
        <a:lstStyle/>
        <a:p>
          <a:endParaRPr lang="fr-FR"/>
        </a:p>
      </dgm:t>
    </dgm:pt>
    <dgm:pt modelId="{A2C81475-6837-420F-A1D6-86216B293EA9}">
      <dgm:prSet/>
      <dgm:spPr/>
      <dgm:t>
        <a:bodyPr/>
        <a:lstStyle/>
        <a:p>
          <a:r>
            <a:rPr lang="fr-FR" dirty="0"/>
            <a:t> 1 armoire équipée</a:t>
          </a:r>
        </a:p>
      </dgm:t>
    </dgm:pt>
    <dgm:pt modelId="{583DA7DB-35E2-4A8E-809E-D154010A89F3}" type="parTrans" cxnId="{6B4E3542-E643-4DF6-AF65-0B785784017D}">
      <dgm:prSet/>
      <dgm:spPr/>
      <dgm:t>
        <a:bodyPr/>
        <a:lstStyle/>
        <a:p>
          <a:endParaRPr lang="fr-FR"/>
        </a:p>
      </dgm:t>
    </dgm:pt>
    <dgm:pt modelId="{137BF6BB-4D9F-49C2-9AA1-82E5CE05C6C5}" type="sibTrans" cxnId="{6B4E3542-E643-4DF6-AF65-0B785784017D}">
      <dgm:prSet/>
      <dgm:spPr/>
      <dgm:t>
        <a:bodyPr/>
        <a:lstStyle/>
        <a:p>
          <a:endParaRPr lang="fr-FR"/>
        </a:p>
      </dgm:t>
    </dgm:pt>
    <dgm:pt modelId="{BD9F1E4C-B6C4-47D1-9A55-01B1E41F87C8}">
      <dgm:prSet/>
      <dgm:spPr/>
      <dgm:t>
        <a:bodyPr/>
        <a:lstStyle/>
        <a:p>
          <a:r>
            <a:rPr lang="fr-FR" dirty="0"/>
            <a:t> Des candélabres équipés </a:t>
          </a:r>
        </a:p>
      </dgm:t>
    </dgm:pt>
    <dgm:pt modelId="{27CD8A12-D3B3-4DEB-8B00-BEBF543300E3}" type="parTrans" cxnId="{F8B6EC3F-3216-4C69-9C5C-A5255FB7E43A}">
      <dgm:prSet/>
      <dgm:spPr/>
      <dgm:t>
        <a:bodyPr/>
        <a:lstStyle/>
        <a:p>
          <a:endParaRPr lang="fr-FR"/>
        </a:p>
      </dgm:t>
    </dgm:pt>
    <dgm:pt modelId="{CE85F3CB-9668-4A2F-94AF-7DD4D5064126}" type="sibTrans" cxnId="{F8B6EC3F-3216-4C69-9C5C-A5255FB7E43A}">
      <dgm:prSet/>
      <dgm:spPr/>
      <dgm:t>
        <a:bodyPr/>
        <a:lstStyle/>
        <a:p>
          <a:endParaRPr lang="fr-FR"/>
        </a:p>
      </dgm:t>
    </dgm:pt>
    <dgm:pt modelId="{7BAAE7AF-EAFB-4E36-BFBC-E914FB6DEA53}">
      <dgm:prSet phldrT="[Texte]"/>
      <dgm:spPr/>
      <dgm:t>
        <a:bodyPr/>
        <a:lstStyle/>
        <a:p>
          <a:r>
            <a:rPr lang="fr-FR" dirty="0"/>
            <a:t> 1 ensemble logiciel = 1 serveur</a:t>
          </a:r>
        </a:p>
      </dgm:t>
    </dgm:pt>
    <dgm:pt modelId="{C319DEC0-6C47-4B99-8E7F-BC7340CE92AA}" type="parTrans" cxnId="{0B7D9025-1BD0-4A65-98FD-F24206C38253}">
      <dgm:prSet/>
      <dgm:spPr/>
      <dgm:t>
        <a:bodyPr/>
        <a:lstStyle/>
        <a:p>
          <a:endParaRPr lang="fr-FR"/>
        </a:p>
      </dgm:t>
    </dgm:pt>
    <dgm:pt modelId="{0CDCA4D4-8D66-494A-B6A8-59F9787C478B}" type="sibTrans" cxnId="{0B7D9025-1BD0-4A65-98FD-F24206C38253}">
      <dgm:prSet/>
      <dgm:spPr/>
      <dgm:t>
        <a:bodyPr/>
        <a:lstStyle/>
        <a:p>
          <a:endParaRPr lang="fr-FR"/>
        </a:p>
      </dgm:t>
    </dgm:pt>
    <dgm:pt modelId="{A7FA15D5-F7FA-451E-9798-15C221001AFC}" type="pres">
      <dgm:prSet presAssocID="{2267D94B-88BB-4228-826E-B5C45B6044C2}" presName="Name0" presStyleCnt="0">
        <dgm:presLayoutVars>
          <dgm:dir/>
          <dgm:resizeHandles val="exact"/>
        </dgm:presLayoutVars>
      </dgm:prSet>
      <dgm:spPr/>
    </dgm:pt>
    <dgm:pt modelId="{7FA90998-7B93-43A7-BA87-E1172B14077F}" type="pres">
      <dgm:prSet presAssocID="{4E1F0A3B-FF5D-4C7E-9F5E-682484D96718}" presName="node" presStyleLbl="node1" presStyleIdx="0" presStyleCnt="2" custScaleX="210872">
        <dgm:presLayoutVars>
          <dgm:bulletEnabled val="1"/>
        </dgm:presLayoutVars>
      </dgm:prSet>
      <dgm:spPr/>
    </dgm:pt>
    <dgm:pt modelId="{FCF62274-D10D-4B86-8BA9-E0FD0F055C61}" type="pres">
      <dgm:prSet presAssocID="{E8A2D089-C3E9-4CF5-A9AF-169DA8572A98}" presName="sibTrans" presStyleLbl="sibTrans2D1" presStyleIdx="0" presStyleCnt="2"/>
      <dgm:spPr/>
    </dgm:pt>
    <dgm:pt modelId="{CC89AAE2-8AD1-49EC-9979-C962F0122C48}" type="pres">
      <dgm:prSet presAssocID="{E8A2D089-C3E9-4CF5-A9AF-169DA8572A98}" presName="connectorText" presStyleLbl="sibTrans2D1" presStyleIdx="0" presStyleCnt="2"/>
      <dgm:spPr/>
    </dgm:pt>
    <dgm:pt modelId="{487AB381-C20A-4396-A7B0-04702F43B751}" type="pres">
      <dgm:prSet presAssocID="{29C4FFC7-2B25-459A-9DA7-E2BD9E5248AC}" presName="node" presStyleLbl="node1" presStyleIdx="1" presStyleCnt="2" custScaleX="205014">
        <dgm:presLayoutVars>
          <dgm:bulletEnabled val="1"/>
        </dgm:presLayoutVars>
      </dgm:prSet>
      <dgm:spPr/>
    </dgm:pt>
    <dgm:pt modelId="{84262458-4D74-49C6-A6D2-A8DD39B1E143}" type="pres">
      <dgm:prSet presAssocID="{E8323DB5-2A0E-46C9-A49F-67CC2D5A91D9}" presName="sibTrans" presStyleLbl="sibTrans2D1" presStyleIdx="1" presStyleCnt="2" custScaleX="128475" custScaleY="302080"/>
      <dgm:spPr/>
    </dgm:pt>
    <dgm:pt modelId="{0F16BA1E-1273-452E-8BCC-8A8866953166}" type="pres">
      <dgm:prSet presAssocID="{E8323DB5-2A0E-46C9-A49F-67CC2D5A91D9}" presName="connectorText" presStyleLbl="sibTrans2D1" presStyleIdx="1" presStyleCnt="2"/>
      <dgm:spPr/>
    </dgm:pt>
  </dgm:ptLst>
  <dgm:cxnLst>
    <dgm:cxn modelId="{F097FF12-7968-4B7E-9123-BFDAFE68CA4E}" type="presOf" srcId="{29C4FFC7-2B25-459A-9DA7-E2BD9E5248AC}" destId="{487AB381-C20A-4396-A7B0-04702F43B751}" srcOrd="0" destOrd="0" presId="urn:microsoft.com/office/officeart/2005/8/layout/cycle7"/>
    <dgm:cxn modelId="{32277F14-6808-433D-9B3D-486FCECBF7FA}" type="presOf" srcId="{E3C8234B-9239-4F3B-8592-4532693EF5D7}" destId="{7FA90998-7B93-43A7-BA87-E1172B14077F}" srcOrd="0" destOrd="1" presId="urn:microsoft.com/office/officeart/2005/8/layout/cycle7"/>
    <dgm:cxn modelId="{5D073E19-40F6-4BDD-A3E4-1FCE5A5952D5}" srcId="{2267D94B-88BB-4228-826E-B5C45B6044C2}" destId="{29C4FFC7-2B25-459A-9DA7-E2BD9E5248AC}" srcOrd="1" destOrd="0" parTransId="{043E189D-2949-472C-A59F-06C322691140}" sibTransId="{E8323DB5-2A0E-46C9-A49F-67CC2D5A91D9}"/>
    <dgm:cxn modelId="{9C903A1C-8676-4491-85ED-8B86E17349AA}" type="presOf" srcId="{BD9F1E4C-B6C4-47D1-9A55-01B1E41F87C8}" destId="{487AB381-C20A-4396-A7B0-04702F43B751}" srcOrd="0" destOrd="2" presId="urn:microsoft.com/office/officeart/2005/8/layout/cycle7"/>
    <dgm:cxn modelId="{0B7D9025-1BD0-4A65-98FD-F24206C38253}" srcId="{4E1F0A3B-FF5D-4C7E-9F5E-682484D96718}" destId="{7BAAE7AF-EAFB-4E36-BFBC-E914FB6DEA53}" srcOrd="1" destOrd="0" parTransId="{C319DEC0-6C47-4B99-8E7F-BC7340CE92AA}" sibTransId="{0CDCA4D4-8D66-494A-B6A8-59F9787C478B}"/>
    <dgm:cxn modelId="{0226AB3D-7C11-4684-98EB-41512105B2C1}" type="presOf" srcId="{E8323DB5-2A0E-46C9-A49F-67CC2D5A91D9}" destId="{0F16BA1E-1273-452E-8BCC-8A8866953166}" srcOrd="1" destOrd="0" presId="urn:microsoft.com/office/officeart/2005/8/layout/cycle7"/>
    <dgm:cxn modelId="{F8B6EC3F-3216-4C69-9C5C-A5255FB7E43A}" srcId="{29C4FFC7-2B25-459A-9DA7-E2BD9E5248AC}" destId="{BD9F1E4C-B6C4-47D1-9A55-01B1E41F87C8}" srcOrd="1" destOrd="0" parTransId="{27CD8A12-D3B3-4DEB-8B00-BEBF543300E3}" sibTransId="{CE85F3CB-9668-4A2F-94AF-7DD4D5064126}"/>
    <dgm:cxn modelId="{6B4E3542-E643-4DF6-AF65-0B785784017D}" srcId="{29C4FFC7-2B25-459A-9DA7-E2BD9E5248AC}" destId="{A2C81475-6837-420F-A1D6-86216B293EA9}" srcOrd="0" destOrd="0" parTransId="{583DA7DB-35E2-4A8E-809E-D154010A89F3}" sibTransId="{137BF6BB-4D9F-49C2-9AA1-82E5CE05C6C5}"/>
    <dgm:cxn modelId="{3BC6DE69-D47D-4DE8-9305-895CBD38A0F4}" srcId="{2267D94B-88BB-4228-826E-B5C45B6044C2}" destId="{4E1F0A3B-FF5D-4C7E-9F5E-682484D96718}" srcOrd="0" destOrd="0" parTransId="{41A6F426-9F2D-4C2B-9A6A-CD2002E71BB0}" sibTransId="{E8A2D089-C3E9-4CF5-A9AF-169DA8572A98}"/>
    <dgm:cxn modelId="{BA8C7D75-E474-4DDE-BE72-97E8FD198268}" type="presOf" srcId="{4E1F0A3B-FF5D-4C7E-9F5E-682484D96718}" destId="{7FA90998-7B93-43A7-BA87-E1172B14077F}" srcOrd="0" destOrd="0" presId="urn:microsoft.com/office/officeart/2005/8/layout/cycle7"/>
    <dgm:cxn modelId="{87894459-F80A-4172-9F1D-C41DB19473CF}" type="presOf" srcId="{E8323DB5-2A0E-46C9-A49F-67CC2D5A91D9}" destId="{84262458-4D74-49C6-A6D2-A8DD39B1E143}" srcOrd="0" destOrd="0" presId="urn:microsoft.com/office/officeart/2005/8/layout/cycle7"/>
    <dgm:cxn modelId="{1B6DA27D-2669-47D5-A8D1-BAA70CFA4408}" type="presOf" srcId="{A2C81475-6837-420F-A1D6-86216B293EA9}" destId="{487AB381-C20A-4396-A7B0-04702F43B751}" srcOrd="0" destOrd="1" presId="urn:microsoft.com/office/officeart/2005/8/layout/cycle7"/>
    <dgm:cxn modelId="{6AFDF380-F786-45C0-9809-CF69B290A774}" type="presOf" srcId="{7BAAE7AF-EAFB-4E36-BFBC-E914FB6DEA53}" destId="{7FA90998-7B93-43A7-BA87-E1172B14077F}" srcOrd="0" destOrd="2" presId="urn:microsoft.com/office/officeart/2005/8/layout/cycle7"/>
    <dgm:cxn modelId="{D4BEF686-DFBD-4331-AEFF-0CA89B66620A}" type="presOf" srcId="{E8A2D089-C3E9-4CF5-A9AF-169DA8572A98}" destId="{CC89AAE2-8AD1-49EC-9979-C962F0122C48}" srcOrd="1" destOrd="0" presId="urn:microsoft.com/office/officeart/2005/8/layout/cycle7"/>
    <dgm:cxn modelId="{92969C95-A9D6-4FFD-B261-325A2ABCEFF7}" type="presOf" srcId="{2267D94B-88BB-4228-826E-B5C45B6044C2}" destId="{A7FA15D5-F7FA-451E-9798-15C221001AFC}" srcOrd="0" destOrd="0" presId="urn:microsoft.com/office/officeart/2005/8/layout/cycle7"/>
    <dgm:cxn modelId="{A31288C0-64DF-48C8-BE3B-6B467D56F0A0}" type="presOf" srcId="{E8A2D089-C3E9-4CF5-A9AF-169DA8572A98}" destId="{FCF62274-D10D-4B86-8BA9-E0FD0F055C61}" srcOrd="0" destOrd="0" presId="urn:microsoft.com/office/officeart/2005/8/layout/cycle7"/>
    <dgm:cxn modelId="{E7EAF2CE-A59E-4400-BDEB-98FD8AF37334}" srcId="{4E1F0A3B-FF5D-4C7E-9F5E-682484D96718}" destId="{E3C8234B-9239-4F3B-8592-4532693EF5D7}" srcOrd="0" destOrd="0" parTransId="{7E6A4CE0-8835-4343-8F39-16F5CB405B9A}" sibTransId="{BF6B998F-C09E-4A35-9C0E-59357A97EA2C}"/>
    <dgm:cxn modelId="{A7104FF8-BEB2-411D-BBC8-1F05215F9F6A}" type="presParOf" srcId="{A7FA15D5-F7FA-451E-9798-15C221001AFC}" destId="{7FA90998-7B93-43A7-BA87-E1172B14077F}" srcOrd="0" destOrd="0" presId="urn:microsoft.com/office/officeart/2005/8/layout/cycle7"/>
    <dgm:cxn modelId="{719FF7CC-99C0-45C6-9390-1ECDDBBB1A35}" type="presParOf" srcId="{A7FA15D5-F7FA-451E-9798-15C221001AFC}" destId="{FCF62274-D10D-4B86-8BA9-E0FD0F055C61}" srcOrd="1" destOrd="0" presId="urn:microsoft.com/office/officeart/2005/8/layout/cycle7"/>
    <dgm:cxn modelId="{683A6E06-705A-46C4-AD13-BCFEAAFCC095}" type="presParOf" srcId="{FCF62274-D10D-4B86-8BA9-E0FD0F055C61}" destId="{CC89AAE2-8AD1-49EC-9979-C962F0122C48}" srcOrd="0" destOrd="0" presId="urn:microsoft.com/office/officeart/2005/8/layout/cycle7"/>
    <dgm:cxn modelId="{262F3182-1211-452D-85BD-B696F4099D4C}" type="presParOf" srcId="{A7FA15D5-F7FA-451E-9798-15C221001AFC}" destId="{487AB381-C20A-4396-A7B0-04702F43B751}" srcOrd="2" destOrd="0" presId="urn:microsoft.com/office/officeart/2005/8/layout/cycle7"/>
    <dgm:cxn modelId="{DAD2FD7A-B1C1-4270-84A8-D467114E1170}" type="presParOf" srcId="{A7FA15D5-F7FA-451E-9798-15C221001AFC}" destId="{84262458-4D74-49C6-A6D2-A8DD39B1E143}" srcOrd="3" destOrd="0" presId="urn:microsoft.com/office/officeart/2005/8/layout/cycle7"/>
    <dgm:cxn modelId="{E51E2DB2-47EB-46B9-8CFF-5189935D0FAA}" type="presParOf" srcId="{84262458-4D74-49C6-A6D2-A8DD39B1E143}" destId="{0F16BA1E-1273-452E-8BCC-8A886695316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90998-7B93-43A7-BA87-E1172B14077F}">
      <dsp:nvSpPr>
        <dsp:cNvPr id="0" name=""/>
        <dsp:cNvSpPr/>
      </dsp:nvSpPr>
      <dsp:spPr>
        <a:xfrm>
          <a:off x="961943" y="444"/>
          <a:ext cx="2756633" cy="653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Plateforme de services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1 service = 1 ensemble logiciel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1 ensemble logiciel = 1 serveur</a:t>
          </a:r>
        </a:p>
      </dsp:txBody>
      <dsp:txXfrm>
        <a:off x="981087" y="19588"/>
        <a:ext cx="2718345" cy="615339"/>
      </dsp:txXfrm>
    </dsp:sp>
    <dsp:sp modelId="{FCF62274-D10D-4B86-8BA9-E0FD0F055C61}">
      <dsp:nvSpPr>
        <dsp:cNvPr id="0" name=""/>
        <dsp:cNvSpPr/>
      </dsp:nvSpPr>
      <dsp:spPr>
        <a:xfrm rot="5400000">
          <a:off x="1999421" y="965735"/>
          <a:ext cx="681676" cy="2287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2068052" y="1011489"/>
        <a:ext cx="544414" cy="137261"/>
      </dsp:txXfrm>
    </dsp:sp>
    <dsp:sp modelId="{487AB381-C20A-4396-A7B0-04702F43B751}">
      <dsp:nvSpPr>
        <dsp:cNvPr id="0" name=""/>
        <dsp:cNvSpPr/>
      </dsp:nvSpPr>
      <dsp:spPr>
        <a:xfrm>
          <a:off x="1000232" y="1506167"/>
          <a:ext cx="2680054" cy="6536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Réseau EP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1 armoire équipée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900" kern="1200" dirty="0"/>
            <a:t> Des candélabres équipés </a:t>
          </a:r>
        </a:p>
      </dsp:txBody>
      <dsp:txXfrm>
        <a:off x="1019376" y="1525311"/>
        <a:ext cx="2641766" cy="615339"/>
      </dsp:txXfrm>
    </dsp:sp>
    <dsp:sp modelId="{84262458-4D74-49C6-A6D2-A8DD39B1E143}">
      <dsp:nvSpPr>
        <dsp:cNvPr id="0" name=""/>
        <dsp:cNvSpPr/>
      </dsp:nvSpPr>
      <dsp:spPr>
        <a:xfrm rot="16200000">
          <a:off x="1902367" y="734586"/>
          <a:ext cx="875784" cy="69106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/>
        </a:p>
      </dsp:txBody>
      <dsp:txXfrm>
        <a:off x="2109687" y="872799"/>
        <a:ext cx="461144" cy="414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20/08/2019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74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727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Schéma pour lier les « blocs » (CCS, SLV, </a:t>
            </a:r>
            <a:r>
              <a:rPr lang="fr-FR" dirty="0" err="1"/>
              <a:t>Citybox</a:t>
            </a:r>
            <a:r>
              <a:rPr lang="fr-FR" dirty="0"/>
              <a:t> Controller, services IP…)</a:t>
            </a:r>
          </a:p>
          <a:p>
            <a:r>
              <a:rPr lang="fr-FR" dirty="0"/>
              <a:t>Permet de positionner le formé sur les éléments qu’il aura à sa charge (terrain</a:t>
            </a:r>
            <a:r>
              <a:rPr lang="fr-FR" baseline="0" dirty="0"/>
              <a:t> pour pose, CCS/SLV/</a:t>
            </a:r>
            <a:r>
              <a:rPr lang="fr-FR" baseline="0" dirty="0" err="1"/>
              <a:t>CityBox</a:t>
            </a:r>
            <a:r>
              <a:rPr lang="fr-FR" baseline="0" dirty="0"/>
              <a:t> </a:t>
            </a:r>
            <a:r>
              <a:rPr lang="fr-FR" baseline="0" dirty="0" err="1"/>
              <a:t>Controllers</a:t>
            </a:r>
            <a:r>
              <a:rPr lang="fr-FR" baseline="0" dirty="0"/>
              <a:t> pour </a:t>
            </a:r>
            <a:r>
              <a:rPr lang="fr-FR" baseline="0" dirty="0" err="1"/>
              <a:t>admin</a:t>
            </a:r>
            <a:r>
              <a:rPr lang="fr-FR" baseline="0" dirty="0"/>
              <a:t>, etc.)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75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54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CPL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9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94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365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119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649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939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Schéma pour lier les « blocs » (CCS, SLV, </a:t>
            </a:r>
            <a:r>
              <a:rPr lang="fr-FR" dirty="0" err="1"/>
              <a:t>Citybox</a:t>
            </a:r>
            <a:r>
              <a:rPr lang="fr-FR" dirty="0"/>
              <a:t> Controller, services IP…)</a:t>
            </a:r>
          </a:p>
          <a:p>
            <a:r>
              <a:rPr lang="fr-FR" dirty="0"/>
              <a:t>Permet de positionner le formé sur les éléments qu’il aura à sa charge (terrain</a:t>
            </a:r>
            <a:r>
              <a:rPr lang="fr-FR" baseline="0" dirty="0"/>
              <a:t> pour pose, CCS/SLV/</a:t>
            </a:r>
            <a:r>
              <a:rPr lang="fr-FR" baseline="0" dirty="0" err="1"/>
              <a:t>CityBox</a:t>
            </a:r>
            <a:r>
              <a:rPr lang="fr-FR" baseline="0" dirty="0"/>
              <a:t> </a:t>
            </a:r>
            <a:r>
              <a:rPr lang="fr-FR" baseline="0" dirty="0" err="1"/>
              <a:t>Controllers</a:t>
            </a:r>
            <a:r>
              <a:rPr lang="fr-FR" baseline="0" dirty="0"/>
              <a:t> pour </a:t>
            </a:r>
            <a:r>
              <a:rPr lang="fr-FR" baseline="0" dirty="0" err="1"/>
              <a:t>admin</a:t>
            </a:r>
            <a:r>
              <a:rPr lang="fr-FR" baseline="0" dirty="0"/>
              <a:t>, etc.)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93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9EE71-8E57-40F3-832D-453E51FF5924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/>
              <a:t>Date</a:t>
            </a:r>
          </a:p>
          <a:p>
            <a:pPr lvl="0"/>
            <a:r>
              <a:rPr lang="fr-FR" dirty="0"/>
              <a:t>Name / </a:t>
            </a:r>
            <a:r>
              <a:rPr lang="fr-FR" dirty="0" err="1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B944BAD-286A-4958-A022-4EEF65A44030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/>
              <a:t> Graphique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00 %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00 %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C04FB9-2AA4-4950-AB38-D04CD216FA27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EAFD85D-738A-4662-AA9F-58C95021CD29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19463E2-88FD-48AA-97F4-E749F99B79DE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ECE903A-FDFE-4FC5-BEFA-5B72038D9DD5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D2401B6-E997-4A86-9382-30CD2B94B16D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C51944B-5D47-4252-9BD2-007FA26C330B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79D8-F311-459A-A3EA-EF015862B3B8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B3E-88DC-484E-A69A-61D05D87AE1F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C3E-37B4-4194-B39F-A1BF338D067F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1CC-AED2-4E01-ACBE-84803A494F81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D51A4416-9430-40E7-BA96-B14BD765FD30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755F9500-F07D-43AE-A1A6-EE74FFAD8A21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Présentation de la solution Citybox</a:t>
            </a:r>
          </a:p>
          <a:p>
            <a:r>
              <a:rPr lang="fr-FR" sz="2400" i="1" dirty="0">
                <a:solidFill>
                  <a:schemeClr val="bg1">
                    <a:lumMod val="50000"/>
                  </a:schemeClr>
                </a:solidFill>
              </a:rPr>
              <a:t>Formation Citybox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/>
              <a:t>Formation à la solution Citybox</a:t>
            </a:r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0081" b="10081"/>
          <a:stretch>
            <a:fillRect/>
          </a:stretch>
        </p:blipFill>
        <p:spPr>
          <a:ln w="571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screen"/>
          <a:srcRect l="-7349" r="-18944" b="-6280"/>
          <a:stretch>
            <a:fillRect/>
          </a:stretch>
        </p:blipFill>
        <p:spPr bwMode="auto">
          <a:xfrm flipH="1">
            <a:off x="6437662" y="3371394"/>
            <a:ext cx="1230682" cy="1353750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équipements au candélabre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3F40-DD8A-44CA-81C8-B05AC6A92B5E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 bwMode="gray">
          <a:xfrm>
            <a:off x="755576" y="980728"/>
            <a:ext cx="8064896" cy="936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dirty="0"/>
              <a:t>Sur le candélabre</a:t>
            </a:r>
          </a:p>
        </p:txBody>
      </p:sp>
      <p:pic>
        <p:nvPicPr>
          <p:cNvPr id="10" name="Picture 2" descr="D:\Data\Pictures\CityNMS V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43718" t="-5517" r="-42084" b="-4826"/>
          <a:stretch>
            <a:fillRect/>
          </a:stretch>
        </p:blipFill>
        <p:spPr bwMode="auto">
          <a:xfrm>
            <a:off x="899592" y="1916832"/>
            <a:ext cx="1224136" cy="2880320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Espace réservé du contenu 7"/>
          <p:cNvSpPr txBox="1">
            <a:spLocks/>
          </p:cNvSpPr>
          <p:nvPr/>
        </p:nvSpPr>
        <p:spPr bwMode="gray">
          <a:xfrm>
            <a:off x="467544" y="5301208"/>
            <a:ext cx="2448272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module de télégestion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Citybox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67744" y="263691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pic>
        <p:nvPicPr>
          <p:cNvPr id="13" name="Picture 4" descr="http://wifi-works.com/image/cache/data/Manufacture/Ruckus/Ruckus%20ZoneFlex%207762-500x500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236296" y="2320276"/>
            <a:ext cx="1224136" cy="132474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Image 10" descr="MP16-G_Highres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l="-18870" t="-14859" r="-30772" b="-21482"/>
          <a:stretch>
            <a:fillRect/>
          </a:stretch>
        </p:blipFill>
        <p:spPr bwMode="auto">
          <a:xfrm>
            <a:off x="6372200" y="1412776"/>
            <a:ext cx="1224136" cy="1368152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16" name="Espace réservé du contenu 7"/>
          <p:cNvSpPr txBox="1">
            <a:spLocks/>
          </p:cNvSpPr>
          <p:nvPr/>
        </p:nvSpPr>
        <p:spPr bwMode="gray">
          <a:xfrm>
            <a:off x="5796136" y="5229200"/>
            <a:ext cx="3347864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/>
              <a:t>Les équipements de s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 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i="1" dirty="0"/>
              <a:t>Haut Parleur, Caméra, Borne WIFI…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https://admin.wizishop.com/_/images/12646/1307/1/10/schema-ballast.jpeg"/>
          <p:cNvPicPr>
            <a:picLocks noChangeAspect="1" noChangeArrowheads="1"/>
          </p:cNvPicPr>
          <p:nvPr/>
        </p:nvPicPr>
        <p:blipFill>
          <a:blip r:embed="rId6" cstate="print"/>
          <a:srcRect l="27720" t="20160" r="14321" b="6761"/>
          <a:stretch>
            <a:fillRect/>
          </a:stretch>
        </p:blipFill>
        <p:spPr bwMode="auto">
          <a:xfrm>
            <a:off x="3347864" y="2348880"/>
            <a:ext cx="1656184" cy="2088232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364088" y="263691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8" name="Espace réservé du contenu 7"/>
          <p:cNvSpPr txBox="1">
            <a:spLocks/>
          </p:cNvSpPr>
          <p:nvPr/>
        </p:nvSpPr>
        <p:spPr bwMode="gray">
          <a:xfrm>
            <a:off x="3059832" y="5229200"/>
            <a:ext cx="2448272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patrimoine luminaire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i="1" noProof="0" dirty="0"/>
              <a:t>(ballasts &amp; lampes)</a:t>
            </a:r>
            <a:endParaRPr kumimoji="0" lang="fr-FR" sz="1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screen"/>
          <a:srcRect l="-7349" r="-18944" b="-6280"/>
          <a:stretch>
            <a:fillRect/>
          </a:stretch>
        </p:blipFill>
        <p:spPr bwMode="auto">
          <a:xfrm flipH="1">
            <a:off x="6437662" y="3371394"/>
            <a:ext cx="1230682" cy="1353750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équipements au candélabre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3F40-DD8A-44CA-81C8-B05AC6A92B5E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Espace réservé du contenu 7"/>
          <p:cNvSpPr txBox="1">
            <a:spLocks/>
          </p:cNvSpPr>
          <p:nvPr/>
        </p:nvSpPr>
        <p:spPr bwMode="gray">
          <a:xfrm>
            <a:off x="755576" y="980728"/>
            <a:ext cx="8064896" cy="936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dirty="0"/>
              <a:t>Sur le candélabre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512" y="1916832"/>
            <a:ext cx="840295" cy="2880320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Espace réservé du contenu 7"/>
          <p:cNvSpPr txBox="1">
            <a:spLocks/>
          </p:cNvSpPr>
          <p:nvPr/>
        </p:nvSpPr>
        <p:spPr bwMode="gray">
          <a:xfrm>
            <a:off x="467544" y="5301208"/>
            <a:ext cx="2448272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module de télégestion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Citybox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67744" y="263691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pic>
        <p:nvPicPr>
          <p:cNvPr id="13" name="Picture 4" descr="http://wifi-works.com/image/cache/data/Manufacture/Ruckus/Ruckus%20ZoneFlex%207762-500x500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236296" y="2320276"/>
            <a:ext cx="1224136" cy="132474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Image 10" descr="MP16-G_Highres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l="-18870" t="-14859" r="-30772" b="-21482"/>
          <a:stretch>
            <a:fillRect/>
          </a:stretch>
        </p:blipFill>
        <p:spPr bwMode="auto">
          <a:xfrm>
            <a:off x="6372200" y="1412776"/>
            <a:ext cx="1224136" cy="1368152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</p:pic>
      <p:sp>
        <p:nvSpPr>
          <p:cNvPr id="16" name="Espace réservé du contenu 7"/>
          <p:cNvSpPr txBox="1">
            <a:spLocks/>
          </p:cNvSpPr>
          <p:nvPr/>
        </p:nvSpPr>
        <p:spPr bwMode="gray">
          <a:xfrm>
            <a:off x="5796136" y="5229200"/>
            <a:ext cx="3347864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/>
              <a:t>Les équipements de s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 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i="1" dirty="0"/>
              <a:t>Haut Parleur, Caméra, Borne WIFI…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https://admin.wizishop.com/_/images/12646/1307/1/10/schema-ballast.jpeg"/>
          <p:cNvPicPr>
            <a:picLocks noChangeAspect="1" noChangeArrowheads="1"/>
          </p:cNvPicPr>
          <p:nvPr/>
        </p:nvPicPr>
        <p:blipFill>
          <a:blip r:embed="rId7" cstate="print"/>
          <a:srcRect l="27720" t="20160" r="14321" b="6761"/>
          <a:stretch>
            <a:fillRect/>
          </a:stretch>
        </p:blipFill>
        <p:spPr bwMode="auto">
          <a:xfrm>
            <a:off x="3347864" y="2348880"/>
            <a:ext cx="1656184" cy="2088232"/>
          </a:xfrm>
          <a:prstGeom prst="round2Diag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364088" y="263691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8" name="Espace réservé du contenu 7"/>
          <p:cNvSpPr txBox="1">
            <a:spLocks/>
          </p:cNvSpPr>
          <p:nvPr/>
        </p:nvSpPr>
        <p:spPr bwMode="gray">
          <a:xfrm>
            <a:off x="3059832" y="5229200"/>
            <a:ext cx="2448272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patrimoine luminaire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i="1" noProof="0" dirty="0"/>
              <a:t>(ballasts &amp; lampes)</a:t>
            </a:r>
            <a:endParaRPr kumimoji="0" lang="fr-FR" sz="1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7362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En central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plateforme de services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11D-BC97-405D-BBF7-67BB8F238BE0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7544" y="980729"/>
            <a:ext cx="86764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Constat : 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/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Chaque système local est accessible à distance </a:t>
            </a:r>
            <a:r>
              <a:rPr lang="fr-FR" i="1" dirty="0">
                <a:solidFill>
                  <a:schemeClr val="accent1"/>
                </a:solidFill>
                <a:sym typeface="Wingdings" pitchFamily="2" charset="2"/>
              </a:rPr>
              <a:t>(« télé » = de loin)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Chaque service est associé à un ensemble logiciel </a:t>
            </a:r>
            <a:r>
              <a:rPr lang="fr-FR" i="1" dirty="0">
                <a:solidFill>
                  <a:schemeClr val="accent1"/>
                </a:solidFill>
                <a:sym typeface="Wingdings" pitchFamily="2" charset="2"/>
              </a:rPr>
              <a:t>(surveillance, administration, contrôle)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Au lieu d’un ensemble logiciel par armoire, il vaut mieux un ensemble logiciel pour toutes les armoires </a:t>
            </a:r>
            <a:r>
              <a:rPr lang="fr-FR" i="1" dirty="0">
                <a:solidFill>
                  <a:schemeClr val="accent1"/>
                </a:solidFill>
                <a:sym typeface="Wingdings" pitchFamily="2" charset="2"/>
              </a:rPr>
              <a:t>(coût, simplification)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>
              <a:sym typeface="Wingdings" pitchFamily="2" charset="2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>
                <a:sym typeface="Wingdings" pitchFamily="2" charset="2"/>
              </a:rPr>
              <a:t> Grâce à la centralisation 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Accès à tous les équipements de toutes les villes</a:t>
            </a:r>
            <a:r>
              <a:rPr lang="fr-FR" dirty="0"/>
              <a:t> </a:t>
            </a:r>
            <a:r>
              <a:rPr lang="fr-FR" u="sng" dirty="0"/>
              <a:t>depuis un seul point central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/>
              <a:t> Ce point central héberge tous les logiciels de tous les services : on parle de </a:t>
            </a:r>
            <a:r>
              <a:rPr lang="fr-FR" u="sng" dirty="0"/>
              <a:t>plateforme de service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Cette plateforme est composée de </a:t>
            </a:r>
            <a:r>
              <a:rPr lang="fr-FR" u="sng" dirty="0">
                <a:sym typeface="Wingdings" pitchFamily="2" charset="2"/>
              </a:rPr>
              <a:t>plusieurs serveurs</a:t>
            </a:r>
            <a:r>
              <a:rPr lang="fr-FR" dirty="0">
                <a:sym typeface="Wingdings" pitchFamily="2" charset="2"/>
              </a:rPr>
              <a:t>, permettant de gérer les services de manière distincte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>
              <a:sym typeface="Wingdings" pitchFamily="2" charset="2"/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serveurs de services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11D-BC97-405D-BBF7-67BB8F238BE0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7544" y="980729"/>
            <a:ext cx="8676456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Serveur TLG, </a:t>
            </a:r>
            <a:r>
              <a:rPr lang="fr-FR" dirty="0">
                <a:sym typeface="Wingdings" pitchFamily="2" charset="2"/>
              </a:rPr>
              <a:t>composé de 2 logiciels métiers principaux, et d’éléments open source d’administration :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b="1" dirty="0">
                <a:sym typeface="Wingdings" pitchFamily="2" charset="2"/>
              </a:rPr>
              <a:t>Le Web Portal de SLV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b="1" dirty="0">
                <a:sym typeface="Wingdings" pitchFamily="2" charset="2"/>
              </a:rPr>
              <a:t> Le CCS de BYES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MySQL, Java, </a:t>
            </a:r>
            <a:r>
              <a:rPr lang="fr-FR" dirty="0" err="1">
                <a:sym typeface="Wingdings" pitchFamily="2" charset="2"/>
              </a:rPr>
              <a:t>Tomcat</a:t>
            </a:r>
            <a:endParaRPr lang="fr-FR" dirty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>
              <a:sym typeface="Wingdings" pitchFamily="2" charset="2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Serveur Sono : </a:t>
            </a:r>
            <a:endParaRPr lang="fr-FR" dirty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b="1" dirty="0">
                <a:sym typeface="Wingdings" pitchFamily="2" charset="2"/>
              </a:rPr>
              <a:t>Webradio Icecast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Lecteur multimédia : Daemon MPD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Page web http : phpmp2 + Apache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Téléchargement musique du client sur son espace attribué : serveur ftp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>
              <a:sym typeface="Wingdings" pitchFamily="2" charset="2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Serveur </a:t>
            </a:r>
            <a:r>
              <a:rPr lang="fr-FR" dirty="0" err="1"/>
              <a:t>WiFi</a:t>
            </a:r>
            <a:r>
              <a:rPr lang="fr-FR" dirty="0"/>
              <a:t> :</a:t>
            </a:r>
            <a:endParaRPr lang="fr-FR" dirty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b="1" dirty="0" err="1">
                <a:sym typeface="Wingdings" pitchFamily="2" charset="2"/>
              </a:rPr>
              <a:t>Ucopia</a:t>
            </a:r>
            <a:endParaRPr lang="fr-FR" b="1" dirty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>
              <a:sym typeface="Wingdings" pitchFamily="2" charset="2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/>
              <a:t> Serveur </a:t>
            </a:r>
            <a:r>
              <a:rPr lang="fr-FR" dirty="0" err="1"/>
              <a:t>Vidéoprotection</a:t>
            </a:r>
            <a:r>
              <a:rPr lang="fr-FR" dirty="0"/>
              <a:t> :</a:t>
            </a:r>
            <a:endParaRPr lang="fr-FR" dirty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dirty="0">
                <a:sym typeface="Wingdings" pitchFamily="2" charset="2"/>
              </a:rPr>
              <a:t> </a:t>
            </a:r>
          </a:p>
          <a:p>
            <a:pPr lvl="1">
              <a:buClr>
                <a:schemeClr val="accent1"/>
              </a:buClr>
              <a:buFont typeface="Wingdings" pitchFamily="2" charset="2"/>
              <a:buChar char="ü"/>
            </a:pPr>
            <a:endParaRPr lang="fr-FR" dirty="0">
              <a:sym typeface="Wingdings" pitchFamily="2" charset="2"/>
            </a:endParaRPr>
          </a:p>
          <a:p>
            <a:pPr>
              <a:buClr>
                <a:schemeClr val="accent1"/>
              </a:buClr>
            </a:pPr>
            <a:endParaRPr lang="fr-FR" dirty="0">
              <a:sym typeface="Wingdings" pitchFamily="2" charset="2"/>
            </a:endParaRPr>
          </a:p>
          <a:p>
            <a:pPr lvl="1">
              <a:buClr>
                <a:schemeClr val="accent1"/>
              </a:buClr>
              <a:buFont typeface="Wingdings"/>
              <a:buChar char="è"/>
            </a:pPr>
            <a:endParaRPr lang="fr-FR" dirty="0">
              <a:sym typeface="Wingdings" pitchFamily="2" charset="2"/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endParaRPr lang="fr-FR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Flux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sur les flux du service TLG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E0D9-BEF4-4A73-8E99-0DD9F30F921A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/>
          </a:p>
        </p:txBody>
      </p:sp>
      <p:grpSp>
        <p:nvGrpSpPr>
          <p:cNvPr id="3" name="Groupe 17"/>
          <p:cNvGrpSpPr/>
          <p:nvPr/>
        </p:nvGrpSpPr>
        <p:grpSpPr>
          <a:xfrm>
            <a:off x="5148064" y="2636912"/>
            <a:ext cx="1584176" cy="1269723"/>
            <a:chOff x="1907704" y="3356991"/>
            <a:chExt cx="1584176" cy="1269723"/>
          </a:xfrm>
        </p:grpSpPr>
        <p:pic>
          <p:nvPicPr>
            <p:cNvPr id="10" name="Picture 2" descr="D:\Data\Downloads\Conel_UR5i_V2_Fu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3356991"/>
              <a:ext cx="1584176" cy="1018399"/>
            </a:xfrm>
            <a:prstGeom prst="round2Diag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1979712" y="4365104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Point d’accès</a:t>
              </a:r>
            </a:p>
          </p:txBody>
        </p:sp>
      </p:grpSp>
      <p:grpSp>
        <p:nvGrpSpPr>
          <p:cNvPr id="7" name="Groupe 18"/>
          <p:cNvGrpSpPr/>
          <p:nvPr/>
        </p:nvGrpSpPr>
        <p:grpSpPr>
          <a:xfrm>
            <a:off x="2771800" y="2636912"/>
            <a:ext cx="1512168" cy="1269722"/>
            <a:chOff x="3707904" y="3356992"/>
            <a:chExt cx="1512168" cy="1269722"/>
          </a:xfrm>
        </p:grpSpPr>
        <p:pic>
          <p:nvPicPr>
            <p:cNvPr id="9" name="Picture 2" descr="D:\Data\Pictures\CityNMS V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3356992"/>
              <a:ext cx="1473394" cy="1008112"/>
            </a:xfrm>
            <a:prstGeom prst="round2Diag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3707904" y="4365104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</a:t>
              </a:r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Controller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779912" y="623731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Citybox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691680" y="1124744"/>
            <a:ext cx="2952328" cy="792029"/>
            <a:chOff x="395536" y="908720"/>
            <a:chExt cx="4371975" cy="1397803"/>
          </a:xfrm>
        </p:grpSpPr>
        <p:pic>
          <p:nvPicPr>
            <p:cNvPr id="8" name="Image 7" descr="streetlight log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691680" y="1844824"/>
              <a:ext cx="2256085" cy="4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Portail Web SLV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868144" y="1052737"/>
            <a:ext cx="1080120" cy="1219854"/>
            <a:chOff x="1741186" y="2060848"/>
            <a:chExt cx="1701190" cy="1871665"/>
          </a:xfrm>
        </p:grpSpPr>
        <p:pic>
          <p:nvPicPr>
            <p:cNvPr id="33793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</a:p>
          </p:txBody>
        </p:sp>
      </p:grpSp>
      <p:pic>
        <p:nvPicPr>
          <p:cNvPr id="20" name="Picture 2" descr="D:\Data\Pictures\CityNMS V2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-43718" t="-5517" r="-42084" b="-4826"/>
          <a:stretch>
            <a:fillRect/>
          </a:stretch>
        </p:blipFill>
        <p:spPr bwMode="auto">
          <a:xfrm>
            <a:off x="4139952" y="4581128"/>
            <a:ext cx="703878" cy="165618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3" name="Connecteur droit 22"/>
          <p:cNvCxnSpPr/>
          <p:nvPr/>
        </p:nvCxnSpPr>
        <p:spPr>
          <a:xfrm>
            <a:off x="395536" y="2420888"/>
            <a:ext cx="8280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115616" y="4293096"/>
            <a:ext cx="669674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3793" idx="1"/>
            <a:endCxn id="8" idx="3"/>
          </p:cNvCxnSpPr>
          <p:nvPr/>
        </p:nvCxnSpPr>
        <p:spPr>
          <a:xfrm flipH="1" flipV="1">
            <a:off x="4644008" y="1402695"/>
            <a:ext cx="1329862" cy="2561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9" idx="0"/>
            <a:endCxn id="10" idx="2"/>
          </p:cNvCxnSpPr>
          <p:nvPr/>
        </p:nvCxnSpPr>
        <p:spPr>
          <a:xfrm>
            <a:off x="4245194" y="3140968"/>
            <a:ext cx="902870" cy="514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stCxn id="20" idx="2"/>
            <a:endCxn id="9" idx="2"/>
          </p:cNvCxnSpPr>
          <p:nvPr/>
        </p:nvCxnSpPr>
        <p:spPr>
          <a:xfrm rot="10800000">
            <a:off x="2771800" y="3140968"/>
            <a:ext cx="1368152" cy="2268252"/>
          </a:xfrm>
          <a:prstGeom prst="bentConnector3">
            <a:avLst>
              <a:gd name="adj1" fmla="val 15151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10" idx="0"/>
            <a:endCxn id="33793" idx="3"/>
          </p:cNvCxnSpPr>
          <p:nvPr/>
        </p:nvCxnSpPr>
        <p:spPr>
          <a:xfrm flipV="1">
            <a:off x="6732240" y="1428314"/>
            <a:ext cx="45963" cy="1717798"/>
          </a:xfrm>
          <a:prstGeom prst="bentConnector3">
            <a:avLst>
              <a:gd name="adj1" fmla="val 1488454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51520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Candélabre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51520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Armoire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51520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Serveur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915815" y="508518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CPL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452320" y="256490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3G, ADSL, FTTH…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55975" y="2852936"/>
            <a:ext cx="668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Ethernet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88024" y="1412776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API</a:t>
            </a:r>
          </a:p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(http &amp; XML)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sur les flux du service TLG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E0D9-BEF4-4A73-8E99-0DD9F30F921A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/>
          </a:p>
        </p:txBody>
      </p:sp>
      <p:grpSp>
        <p:nvGrpSpPr>
          <p:cNvPr id="7" name="Groupe 18"/>
          <p:cNvGrpSpPr/>
          <p:nvPr/>
        </p:nvGrpSpPr>
        <p:grpSpPr>
          <a:xfrm>
            <a:off x="3419870" y="2564904"/>
            <a:ext cx="2664296" cy="1827779"/>
            <a:chOff x="3707903" y="3407339"/>
            <a:chExt cx="1512168" cy="117682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7904" y="3407339"/>
              <a:ext cx="1473394" cy="907417"/>
            </a:xfrm>
            <a:prstGeom prst="round2Diag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3707903" y="4322552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</a:t>
              </a:r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Controller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779912" y="623731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Citybox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691680" y="1124744"/>
            <a:ext cx="2952328" cy="792029"/>
            <a:chOff x="395536" y="908720"/>
            <a:chExt cx="4371975" cy="1397803"/>
          </a:xfrm>
        </p:grpSpPr>
        <p:pic>
          <p:nvPicPr>
            <p:cNvPr id="8" name="Image 7" descr="streetlight 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691680" y="1844824"/>
              <a:ext cx="2256085" cy="4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Portail Web SLV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868144" y="1052737"/>
            <a:ext cx="1080120" cy="1219854"/>
            <a:chOff x="1741186" y="2060848"/>
            <a:chExt cx="1701190" cy="1871665"/>
          </a:xfrm>
        </p:grpSpPr>
        <p:pic>
          <p:nvPicPr>
            <p:cNvPr id="33793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</a:p>
          </p:txBody>
        </p:sp>
      </p:grp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306" y="4581128"/>
            <a:ext cx="483170" cy="165618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3" name="Connecteur droit 22"/>
          <p:cNvCxnSpPr/>
          <p:nvPr/>
        </p:nvCxnSpPr>
        <p:spPr>
          <a:xfrm>
            <a:off x="395536" y="2420888"/>
            <a:ext cx="8280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115616" y="4293096"/>
            <a:ext cx="669674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3793" idx="1"/>
            <a:endCxn id="8" idx="3"/>
          </p:cNvCxnSpPr>
          <p:nvPr/>
        </p:nvCxnSpPr>
        <p:spPr>
          <a:xfrm flipH="1" flipV="1">
            <a:off x="4644008" y="1402695"/>
            <a:ext cx="1329862" cy="2561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endCxn id="9" idx="2"/>
          </p:cNvCxnSpPr>
          <p:nvPr/>
        </p:nvCxnSpPr>
        <p:spPr>
          <a:xfrm rot="16200000" flipV="1">
            <a:off x="2792613" y="3896839"/>
            <a:ext cx="2108326" cy="853808"/>
          </a:xfrm>
          <a:prstGeom prst="bentConnector4">
            <a:avLst>
              <a:gd name="adj1" fmla="val 33288"/>
              <a:gd name="adj2" fmla="val 14763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9" idx="0"/>
            <a:endCxn id="33793" idx="3"/>
          </p:cNvCxnSpPr>
          <p:nvPr/>
        </p:nvCxnSpPr>
        <p:spPr>
          <a:xfrm flipV="1">
            <a:off x="6015852" y="1428315"/>
            <a:ext cx="762351" cy="1841265"/>
          </a:xfrm>
          <a:prstGeom prst="bentConnector3">
            <a:avLst>
              <a:gd name="adj1" fmla="val 129986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51520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Candélabre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51520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Armoire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251520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Serveur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960975" y="443178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CPL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70411" y="286930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3G, ADSL, FTTH…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88024" y="1412776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API</a:t>
            </a:r>
          </a:p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(http &amp; XML)</a:t>
            </a:r>
          </a:p>
        </p:txBody>
      </p:sp>
    </p:spTree>
    <p:extLst>
      <p:ext uri="{BB962C8B-B14F-4D97-AF65-F5344CB8AC3E}">
        <p14:creationId xmlns:p14="http://schemas.microsoft.com/office/powerpoint/2010/main" val="418761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028456" cy="5238296"/>
          </a:xfrm>
        </p:spPr>
        <p:txBody>
          <a:bodyPr/>
          <a:lstStyle/>
          <a:p>
            <a:r>
              <a:rPr lang="fr-FR" dirty="0"/>
              <a:t>A quoi sert le point d’accès? </a:t>
            </a:r>
          </a:p>
          <a:p>
            <a:r>
              <a:rPr lang="fr-FR" dirty="0">
                <a:solidFill>
                  <a:schemeClr val="accent1"/>
                </a:solidFill>
              </a:rPr>
              <a:t>Avoir la remontée des données </a:t>
            </a:r>
            <a:r>
              <a:rPr lang="fr-FR" dirty="0">
                <a:solidFill>
                  <a:schemeClr val="bg1"/>
                </a:solidFill>
              </a:rPr>
              <a:t>à distance</a:t>
            </a:r>
          </a:p>
          <a:p>
            <a:r>
              <a:rPr lang="fr-FR" dirty="0"/>
              <a:t>Citer l’avantage de la THD.</a:t>
            </a:r>
          </a:p>
          <a:p>
            <a:r>
              <a:rPr lang="fr-FR" dirty="0">
                <a:solidFill>
                  <a:schemeClr val="accent1"/>
                </a:solidFill>
              </a:rPr>
              <a:t>Meilleur débit et latence</a:t>
            </a:r>
          </a:p>
          <a:p>
            <a:r>
              <a:rPr lang="fr-FR" dirty="0"/>
              <a:t>Citer deux services à la ville pouvant être installés sur Citybox.</a:t>
            </a:r>
          </a:p>
          <a:p>
            <a:r>
              <a:rPr lang="fr-FR" dirty="0">
                <a:solidFill>
                  <a:schemeClr val="accent1"/>
                </a:solidFill>
              </a:rPr>
              <a:t>Sonorisation, borne Wifi…</a:t>
            </a:r>
          </a:p>
          <a:p>
            <a:r>
              <a:rPr lang="fr-FR" dirty="0"/>
              <a:t>Comment s’appelle le logiciel de supervision? </a:t>
            </a:r>
          </a:p>
          <a:p>
            <a:r>
              <a:rPr lang="fr-FR" dirty="0" err="1">
                <a:solidFill>
                  <a:schemeClr val="accent1"/>
                </a:solidFill>
              </a:rPr>
              <a:t>Streetlight.Vision</a:t>
            </a:r>
            <a:endParaRPr lang="fr-FR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2101-2325-4E1A-A9B5-CDFD2E9FA151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du document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11D-BC97-405D-BBF7-67BB8F238BE0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3568" y="144384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Connaitre l’architecture globale de la solution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Connaitre les équipements que l’on retrouve en local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Comprendre la « centralisation 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/>
              <a:t>Comprendre dans le principe quels sont les flux de communication mis en œuvre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Architecture globale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8228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3567" b="7759"/>
          <a:stretch>
            <a:fillRect/>
          </a:stretch>
        </p:blipFill>
        <p:spPr bwMode="auto">
          <a:xfrm>
            <a:off x="934017" y="1268760"/>
            <a:ext cx="651830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globale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7E4B9-FBD5-481C-829B-D7044E6CD651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9" name="Diagramme 8"/>
          <p:cNvGraphicFramePr/>
          <p:nvPr/>
        </p:nvGraphicFramePr>
        <p:xfrm>
          <a:off x="5220072" y="3861048"/>
          <a:ext cx="468052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Architecture locale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mardi 20 août 2019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locale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095B7-470D-4A22-B975-646335BFBD66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Picture 1" descr="AVANT APRES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gray">
          <a:xfrm>
            <a:off x="647700" y="1882065"/>
            <a:ext cx="8118475" cy="39034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types de réseau CPL : HD et THD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HD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 Automatique : Grande facilité de mise en service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 Non </a:t>
            </a:r>
            <a:r>
              <a:rPr lang="fr-FR" dirty="0" err="1"/>
              <a:t>manageable</a:t>
            </a:r>
            <a:r>
              <a:rPr lang="fr-FR" dirty="0"/>
              <a:t> : Débits non optimisés et latence très variable</a:t>
            </a:r>
          </a:p>
          <a:p>
            <a:endParaRPr lang="fr-FR" dirty="0"/>
          </a:p>
          <a:p>
            <a:r>
              <a:rPr lang="fr-FR" dirty="0">
                <a:solidFill>
                  <a:schemeClr val="accent1"/>
                </a:solidFill>
              </a:rPr>
              <a:t>THD</a:t>
            </a:r>
          </a:p>
          <a:p>
            <a:pPr>
              <a:buFont typeface="Arial" pitchFamily="34" charset="0"/>
              <a:buChar char="•"/>
            </a:pPr>
            <a:r>
              <a:rPr lang="fr-FR" dirty="0"/>
              <a:t> A paramétrer : Contraintes de mise en œuvre et d’exploitation</a:t>
            </a:r>
          </a:p>
          <a:p>
            <a:pPr lvl="3">
              <a:buFont typeface="Arial" pitchFamily="34" charset="0"/>
              <a:buChar char="•"/>
            </a:pPr>
            <a:r>
              <a:rPr lang="fr-FR" dirty="0"/>
              <a:t>Nécessité de plusieurs référence de matériel en stock en V1 (Citybox et répéteurs)</a:t>
            </a:r>
          </a:p>
          <a:p>
            <a:pPr lvl="3">
              <a:buFont typeface="Arial" pitchFamily="34" charset="0"/>
              <a:buChar char="•"/>
            </a:pPr>
            <a:r>
              <a:rPr lang="fr-FR" dirty="0"/>
              <a:t>Modification du plan de réseau EP ou perte de répéteur </a:t>
            </a:r>
            <a:r>
              <a:rPr lang="fr-FR" dirty="0">
                <a:sym typeface="Wingdings" pitchFamily="2" charset="2"/>
              </a:rPr>
              <a:t></a:t>
            </a:r>
            <a:r>
              <a:rPr lang="fr-FR" dirty="0"/>
              <a:t> revoir l’architecture CPL</a:t>
            </a:r>
          </a:p>
          <a:p>
            <a:pPr lvl="3">
              <a:buFont typeface="Arial" pitchFamily="34" charset="0"/>
              <a:buChar char="•"/>
            </a:pPr>
            <a:endParaRPr lang="fr-FR" dirty="0"/>
          </a:p>
          <a:p>
            <a:pPr>
              <a:buFont typeface="Arial" pitchFamily="34" charset="0"/>
              <a:buChar char="•"/>
            </a:pPr>
            <a:r>
              <a:rPr lang="fr-FR" dirty="0"/>
              <a:t> </a:t>
            </a:r>
            <a:r>
              <a:rPr lang="fr-FR" dirty="0" err="1"/>
              <a:t>Manageable</a:t>
            </a:r>
            <a:r>
              <a:rPr lang="fr-FR" dirty="0"/>
              <a:t> : Meilleurs débits et latence optimisée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 Juillet 2013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l’installation de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oogle.fr/url?source=imglanding&amp;ct=img&amp;q=http://thumbs.ebaystatic.com/d/l225/m/m4uwGqWu91-Kahf3CooiUYw.jpg&amp;sa=X&amp;ei=j3X0VI-5A4GzUd3PgfAM&amp;ved=0CAkQ8wc4SQ&amp;usg=AFQjCNGP00nV1UMhBDarr6UJZ0ergLqT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645024"/>
            <a:ext cx="1368152" cy="1368152"/>
          </a:xfrm>
          <a:prstGeom prst="round2DiagRect">
            <a:avLst>
              <a:gd name="adj1" fmla="val 1725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équipements à l’armoire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512" y="5301208"/>
            <a:ext cx="2592288" cy="89148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sz="1400" b="1" dirty="0"/>
              <a:t>Le Controller de télégestion</a:t>
            </a:r>
          </a:p>
          <a:p>
            <a:pPr>
              <a:spcAft>
                <a:spcPts val="0"/>
              </a:spcAft>
            </a:pPr>
            <a:r>
              <a:rPr lang="fr-FR" sz="1400" b="1"/>
              <a:t>CityNMS</a:t>
            </a:r>
            <a:endParaRPr lang="fr-FR" sz="14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E851-01E4-4676-B6D9-E027B5C4797B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2" name="Picture 2" descr="D:\Data\Pictures\CityNMS 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2676244" cy="201622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2" descr="D:\Data\Downloads\Conel_UR5i_V2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9917" y="2564904"/>
            <a:ext cx="1904211" cy="1224136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3" descr="D:\Data\Downloads\teleinfo-1-compteur-usb-rail-d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0672" y="1340768"/>
            <a:ext cx="1809365" cy="1152128"/>
          </a:xfrm>
          <a:prstGeom prst="round2DiagRect">
            <a:avLst>
              <a:gd name="adj1" fmla="val 17255"/>
              <a:gd name="adj2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Espace réservé du contenu 7"/>
          <p:cNvSpPr txBox="1">
            <a:spLocks/>
          </p:cNvSpPr>
          <p:nvPr/>
        </p:nvSpPr>
        <p:spPr bwMode="gray">
          <a:xfrm>
            <a:off x="4067944" y="5301208"/>
            <a:ext cx="1872208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b="1" dirty="0"/>
              <a:t>Le point d’accès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i="1" dirty="0"/>
              <a:t>Par ex. Modem 3G</a:t>
            </a:r>
          </a:p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endParaRPr lang="fr-FR" sz="1400" dirty="0"/>
          </a:p>
        </p:txBody>
      </p:sp>
      <p:sp>
        <p:nvSpPr>
          <p:cNvPr id="13" name="Espace réservé du contenu 7"/>
          <p:cNvSpPr txBox="1">
            <a:spLocks/>
          </p:cNvSpPr>
          <p:nvPr/>
        </p:nvSpPr>
        <p:spPr bwMode="gray">
          <a:xfrm>
            <a:off x="6516216" y="5229200"/>
            <a:ext cx="2448272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b="1" dirty="0"/>
              <a:t>Les accessoires de contrôle à l’armoire  :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i="1" dirty="0"/>
              <a:t>capteurs, compteurs, contacteurs, etc.</a:t>
            </a:r>
            <a:endParaRPr lang="fr-FR" sz="1200" i="1" dirty="0">
              <a:solidFill>
                <a:srgbClr val="0070C0"/>
              </a:solidFill>
            </a:endParaRPr>
          </a:p>
        </p:txBody>
      </p:sp>
      <p:sp>
        <p:nvSpPr>
          <p:cNvPr id="14" name="Espace réservé du contenu 7"/>
          <p:cNvSpPr txBox="1">
            <a:spLocks/>
          </p:cNvSpPr>
          <p:nvPr/>
        </p:nvSpPr>
        <p:spPr bwMode="gray">
          <a:xfrm>
            <a:off x="755576" y="980728"/>
            <a:ext cx="8064896" cy="936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dirty="0"/>
              <a:t>Dans l’armoire de rue :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 l="-33431" r="-33725"/>
          <a:stretch>
            <a:fillRect/>
          </a:stretch>
        </p:blipFill>
        <p:spPr bwMode="auto">
          <a:xfrm>
            <a:off x="6948264" y="2333380"/>
            <a:ext cx="2051720" cy="1383652"/>
          </a:xfrm>
          <a:prstGeom prst="round2DiagRect">
            <a:avLst>
              <a:gd name="adj1" fmla="val 1725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ZoneTexte 15"/>
          <p:cNvSpPr txBox="1"/>
          <p:nvPr/>
        </p:nvSpPr>
        <p:spPr>
          <a:xfrm>
            <a:off x="2843808" y="256490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084168" y="256490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oogle.fr/url?source=imglanding&amp;ct=img&amp;q=http://thumbs.ebaystatic.com/d/l225/m/m4uwGqWu91-Kahf3CooiUYw.jpg&amp;sa=X&amp;ei=j3X0VI-5A4GzUd3PgfAM&amp;ved=0CAkQ8wc4SQ&amp;usg=AFQjCNGP00nV1UMhBDarr6UJZ0ergLqT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645024"/>
            <a:ext cx="1368152" cy="1368152"/>
          </a:xfrm>
          <a:prstGeom prst="round2DiagRect">
            <a:avLst>
              <a:gd name="adj1" fmla="val 1725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équipements à l’armoire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98368" y="4653136"/>
            <a:ext cx="3546248" cy="89148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sz="1400" b="1" dirty="0"/>
              <a:t>Le Controller de télégestion</a:t>
            </a:r>
          </a:p>
          <a:p>
            <a:pPr>
              <a:spcAft>
                <a:spcPts val="0"/>
              </a:spcAft>
            </a:pPr>
            <a:r>
              <a:rPr lang="fr-FR" sz="1400" b="1" dirty="0"/>
              <a:t>Citybox Controller </a:t>
            </a:r>
          </a:p>
          <a:p>
            <a:pPr>
              <a:spcAft>
                <a:spcPts val="0"/>
              </a:spcAft>
            </a:pPr>
            <a:r>
              <a:rPr lang="fr-FR" sz="1400" b="1" dirty="0"/>
              <a:t>(point d’accès 3G intégré)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DE851-01E4-4676-B6D9-E027B5C4797B}" type="datetime2">
              <a:rPr lang="fr-FR" smtClean="0"/>
              <a:pPr/>
              <a:t>mardi 20 août 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à la solution Citybox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784" y="1969796"/>
            <a:ext cx="3888432" cy="239476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3" descr="D:\Data\Downloads\teleinfo-1-compteur-usb-rail-d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0672" y="1340768"/>
            <a:ext cx="1809365" cy="1152128"/>
          </a:xfrm>
          <a:prstGeom prst="round2DiagRect">
            <a:avLst>
              <a:gd name="adj1" fmla="val 17255"/>
              <a:gd name="adj2" fmla="val 0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Espace réservé du contenu 7"/>
          <p:cNvSpPr txBox="1">
            <a:spLocks/>
          </p:cNvSpPr>
          <p:nvPr/>
        </p:nvSpPr>
        <p:spPr bwMode="gray">
          <a:xfrm>
            <a:off x="6516216" y="5229200"/>
            <a:ext cx="2448272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b="1" dirty="0"/>
              <a:t>Les accessoires de contrôle à l’armoire  :</a:t>
            </a:r>
          </a:p>
          <a:p>
            <a:pPr indent="0">
              <a:spcBef>
                <a:spcPts val="0"/>
              </a:spcBef>
              <a:buFont typeface="Arial" pitchFamily="34" charset="0"/>
              <a:buNone/>
            </a:pPr>
            <a:r>
              <a:rPr lang="fr-FR" sz="1400" i="1" dirty="0"/>
              <a:t>capteurs, compteurs, contacteurs, etc.</a:t>
            </a:r>
            <a:endParaRPr lang="fr-FR" sz="1200" i="1" dirty="0">
              <a:solidFill>
                <a:srgbClr val="0070C0"/>
              </a:solidFill>
            </a:endParaRPr>
          </a:p>
        </p:txBody>
      </p:sp>
      <p:sp>
        <p:nvSpPr>
          <p:cNvPr id="14" name="Espace réservé du contenu 7"/>
          <p:cNvSpPr txBox="1">
            <a:spLocks/>
          </p:cNvSpPr>
          <p:nvPr/>
        </p:nvSpPr>
        <p:spPr bwMode="gray">
          <a:xfrm>
            <a:off x="755576" y="980728"/>
            <a:ext cx="8064896" cy="936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R="0" lvl="0" fontAlgn="auto">
              <a:lnSpc>
                <a:spcPct val="100000"/>
              </a:lnSpc>
              <a:buClrTx/>
              <a:buSzTx/>
              <a:tabLst/>
              <a:defRPr/>
            </a:pPr>
            <a:r>
              <a:rPr lang="fr-FR" sz="1400" dirty="0"/>
              <a:t>Dans l’armoire de rue :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 l="-33431" r="-33725"/>
          <a:stretch>
            <a:fillRect/>
          </a:stretch>
        </p:blipFill>
        <p:spPr bwMode="auto">
          <a:xfrm>
            <a:off x="6948264" y="2333380"/>
            <a:ext cx="2051720" cy="1383652"/>
          </a:xfrm>
          <a:prstGeom prst="round2DiagRect">
            <a:avLst>
              <a:gd name="adj1" fmla="val 17255"/>
              <a:gd name="adj2" fmla="val 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ZoneTexte 16"/>
          <p:cNvSpPr txBox="1"/>
          <p:nvPr/>
        </p:nvSpPr>
        <p:spPr>
          <a:xfrm>
            <a:off x="6084168" y="256490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6961167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Affichage à l'écran (4:3)</PresentationFormat>
  <Paragraphs>219</Paragraphs>
  <Slides>18</Slides>
  <Notes>10</Notes>
  <HiddenSlides>3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Objectif du document</vt:lpstr>
      <vt:lpstr>Présentation PowerPoint</vt:lpstr>
      <vt:lpstr>Architecture globale</vt:lpstr>
      <vt:lpstr>Présentation PowerPoint</vt:lpstr>
      <vt:lpstr>Architecture locale</vt:lpstr>
      <vt:lpstr>2 types de réseau CPL : HD et THD</vt:lpstr>
      <vt:lpstr>Présentation des équipements à l’armoire</vt:lpstr>
      <vt:lpstr>Présentation des équipements à l’armoire</vt:lpstr>
      <vt:lpstr>Présentation des équipements au candélabre</vt:lpstr>
      <vt:lpstr>Présentation des équipements au candélabre</vt:lpstr>
      <vt:lpstr>Présentation PowerPoint</vt:lpstr>
      <vt:lpstr>La plateforme de services</vt:lpstr>
      <vt:lpstr>Les serveurs de services</vt:lpstr>
      <vt:lpstr>Présentation PowerPoint</vt:lpstr>
      <vt:lpstr>Focus sur les flux du service TLG</vt:lpstr>
      <vt:lpstr>Focus sur les flux du service TLG</vt:lpstr>
      <vt:lpstr>Points clés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cj</cp:lastModifiedBy>
  <cp:revision>381</cp:revision>
  <dcterms:created xsi:type="dcterms:W3CDTF">2012-06-19T08:22:40Z</dcterms:created>
  <dcterms:modified xsi:type="dcterms:W3CDTF">2019-08-20T15:32:24Z</dcterms:modified>
</cp:coreProperties>
</file>