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319" r:id="rId3"/>
    <p:sldId id="310" r:id="rId4"/>
    <p:sldId id="328" r:id="rId5"/>
    <p:sldId id="304" r:id="rId6"/>
    <p:sldId id="331" r:id="rId7"/>
    <p:sldId id="313" r:id="rId8"/>
    <p:sldId id="330" r:id="rId9"/>
    <p:sldId id="329" r:id="rId10"/>
    <p:sldId id="314" r:id="rId11"/>
    <p:sldId id="326" r:id="rId12"/>
    <p:sldId id="323" r:id="rId13"/>
    <p:sldId id="332" r:id="rId14"/>
    <p:sldId id="320" r:id="rId15"/>
    <p:sldId id="315" r:id="rId16"/>
    <p:sldId id="333" r:id="rId17"/>
    <p:sldId id="322" r:id="rId18"/>
    <p:sldId id="321" r:id="rId19"/>
    <p:sldId id="327" r:id="rId20"/>
    <p:sldId id="324" r:id="rId21"/>
    <p:sldId id="325" r:id="rId22"/>
    <p:sldId id="306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F6FF"/>
    <a:srgbClr val="00A8D6"/>
    <a:srgbClr val="005CA9"/>
    <a:srgbClr val="E3003C"/>
    <a:srgbClr val="99CCFF"/>
    <a:srgbClr val="DCECF0"/>
    <a:srgbClr val="D9D9D9"/>
    <a:srgbClr val="CCECFF"/>
    <a:srgbClr val="A31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03" autoAdjust="0"/>
    <p:restoredTop sz="78304" autoAdjust="0"/>
  </p:normalViewPr>
  <p:slideViewPr>
    <p:cSldViewPr>
      <p:cViewPr varScale="1">
        <p:scale>
          <a:sx n="124" d="100"/>
          <a:sy n="124" d="100"/>
        </p:scale>
        <p:origin x="1040" y="168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01/09/2018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69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884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485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…PackWeb,</a:t>
            </a:r>
            <a:r>
              <a:rPr lang="fr-FR" baseline="0" dirty="0"/>
              <a:t> s’il existe!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55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…PackWeb,</a:t>
            </a:r>
            <a:r>
              <a:rPr lang="fr-FR" baseline="0" dirty="0"/>
              <a:t> s’il existe!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55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Schéma pour lier les « blocs » (CCS, SLV, </a:t>
            </a:r>
            <a:r>
              <a:rPr lang="fr-FR" dirty="0" err="1"/>
              <a:t>Citybox</a:t>
            </a:r>
            <a:r>
              <a:rPr lang="fr-FR" dirty="0"/>
              <a:t> Controller, services IP…)</a:t>
            </a:r>
          </a:p>
          <a:p>
            <a:r>
              <a:rPr lang="fr-FR" dirty="0"/>
              <a:t>Permet de positionner le formé sur les éléments qu’il aura à sa charge (terrain</a:t>
            </a:r>
            <a:r>
              <a:rPr lang="fr-FR" baseline="0" dirty="0"/>
              <a:t> pour pose, CCS/SLV/</a:t>
            </a:r>
            <a:r>
              <a:rPr lang="fr-FR" baseline="0" dirty="0" err="1"/>
              <a:t>CityBox</a:t>
            </a:r>
            <a:r>
              <a:rPr lang="fr-FR" baseline="0" dirty="0"/>
              <a:t> </a:t>
            </a:r>
            <a:r>
              <a:rPr lang="fr-FR" baseline="0" dirty="0" err="1"/>
              <a:t>Controllers</a:t>
            </a:r>
            <a:r>
              <a:rPr lang="fr-FR" baseline="0" dirty="0"/>
              <a:t> pour </a:t>
            </a:r>
            <a:r>
              <a:rPr lang="fr-FR" baseline="0" dirty="0" err="1"/>
              <a:t>admin</a:t>
            </a:r>
            <a:r>
              <a:rPr lang="fr-FR" baseline="0" dirty="0"/>
              <a:t>, etc.)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02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Schéma pour lier les « blocs » (CCS, SLV, </a:t>
            </a:r>
            <a:r>
              <a:rPr lang="fr-FR" dirty="0" err="1"/>
              <a:t>Citybox</a:t>
            </a:r>
            <a:r>
              <a:rPr lang="fr-FR" dirty="0"/>
              <a:t> Controller, services IP…)</a:t>
            </a:r>
          </a:p>
          <a:p>
            <a:r>
              <a:rPr lang="fr-FR" dirty="0"/>
              <a:t>Permet de positionner le formé sur les éléments qu’il aura à sa charge (terrain</a:t>
            </a:r>
            <a:r>
              <a:rPr lang="fr-FR" baseline="0" dirty="0"/>
              <a:t> pour pose, CCS/SLV/</a:t>
            </a:r>
            <a:r>
              <a:rPr lang="fr-FR" baseline="0" dirty="0" err="1"/>
              <a:t>CityBox</a:t>
            </a:r>
            <a:r>
              <a:rPr lang="fr-FR" baseline="0" dirty="0"/>
              <a:t> </a:t>
            </a:r>
            <a:r>
              <a:rPr lang="fr-FR" baseline="0" dirty="0" err="1"/>
              <a:t>Controllers</a:t>
            </a:r>
            <a:r>
              <a:rPr lang="fr-FR" baseline="0" dirty="0"/>
              <a:t> pour </a:t>
            </a:r>
            <a:r>
              <a:rPr lang="fr-FR" baseline="0" dirty="0" err="1"/>
              <a:t>admin</a:t>
            </a:r>
            <a:r>
              <a:rPr lang="fr-FR" baseline="0" dirty="0"/>
              <a:t>, etc.)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01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3 diapos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682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3 diapos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2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3 diapos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72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Introduire les groupes par une ou 2 </a:t>
            </a:r>
            <a:r>
              <a:rPr lang="fr-FR" dirty="0" err="1"/>
              <a:t>slides</a:t>
            </a:r>
            <a:r>
              <a:rPr lang="fr-FR" dirty="0"/>
              <a:t> sur le</a:t>
            </a:r>
            <a:r>
              <a:rPr lang="fr-FR" baseline="0" dirty="0"/>
              <a:t> « fichier de configuration » et son contenu, qui est généré par le commissionnement.</a:t>
            </a:r>
          </a:p>
          <a:p>
            <a:r>
              <a:rPr lang="fr-FR" baseline="0" dirty="0"/>
              <a:t>Petite </a:t>
            </a:r>
            <a:r>
              <a:rPr lang="fr-FR" baseline="0" dirty="0" err="1"/>
              <a:t>modif</a:t>
            </a:r>
            <a:r>
              <a:rPr lang="fr-FR" baseline="0" dirty="0"/>
              <a:t> sur « config CC », où il faut clairement dire que c’est le « configurateur avancé » qui choisit sa stratégie sur les groupes. Peut être faire un module sur la notion </a:t>
            </a:r>
            <a:r>
              <a:rPr lang="fr-FR" baseline="0"/>
              <a:t>de groupe?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25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Introduire les groupes par une ou 2 </a:t>
            </a:r>
            <a:r>
              <a:rPr lang="fr-FR" dirty="0" err="1"/>
              <a:t>slides</a:t>
            </a:r>
            <a:r>
              <a:rPr lang="fr-FR" dirty="0"/>
              <a:t> sur le</a:t>
            </a:r>
            <a:r>
              <a:rPr lang="fr-FR" baseline="0" dirty="0"/>
              <a:t> « fichier de configuration » et son contenu, qui est généré par le commissionnement.</a:t>
            </a:r>
          </a:p>
          <a:p>
            <a:r>
              <a:rPr lang="fr-FR" baseline="0" dirty="0"/>
              <a:t>Petite </a:t>
            </a:r>
            <a:r>
              <a:rPr lang="fr-FR" baseline="0" dirty="0" err="1"/>
              <a:t>modif</a:t>
            </a:r>
            <a:r>
              <a:rPr lang="fr-FR" baseline="0" dirty="0"/>
              <a:t> sur « config CC », où il faut clairement dire que c’est le « configurateur avancé » qui choisit sa stratégie sur les groupes. Peut être faire un module sur la notion de groupe?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982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Décider de</a:t>
            </a:r>
            <a:r>
              <a:rPr lang="fr-FR" baseline="0" dirty="0"/>
              <a:t> la position de cette diapo par rapport au schéma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62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4BA585-FA4E-4BB7-9B1D-F2F617AF4660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/>
              <a:t>Date</a:t>
            </a:r>
          </a:p>
          <a:p>
            <a:pPr lvl="0"/>
            <a:r>
              <a:rPr lang="fr-FR" dirty="0"/>
              <a:t>Name / </a:t>
            </a:r>
            <a:r>
              <a:rPr lang="fr-FR" dirty="0" err="1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1C2FC98-224D-48CE-9D7C-A5C1EB76E1C3}" type="datetime2">
              <a:rPr lang="fr-FR" smtClean="0"/>
              <a:pPr/>
              <a:t>samedi 1er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/>
              <a:t> Graphique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00 %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00 %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66DC09-19D7-42E8-9315-318F0FB15377}" type="datetime2">
              <a:rPr lang="fr-FR" smtClean="0"/>
              <a:pPr/>
              <a:t>samedi 1er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7CA20A4-796F-4393-B8AE-D43B72109826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07C0233-B80D-42EC-B6DF-BDCE443F2AAC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8BD6C9D-2369-409C-95C2-EE9FBA719C7F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149A-DF32-44EE-9B5E-18AC0D1D3CCB}" type="datetime2">
              <a:rPr lang="fr-FR" smtClean="0"/>
              <a:pPr/>
              <a:t>samedi 1er septembre 2018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50CD98C-94E0-42E7-8BD0-C3D8B3BBD06C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DDE912E-1F47-488C-AE60-C8A3DF462A01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CC-808F-4DB0-ADF9-8F1A191F4B90}" type="datetime2">
              <a:rPr lang="fr-FR" smtClean="0"/>
              <a:pPr/>
              <a:t>samedi 1er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15F4-F2BD-4654-B314-A69B4D9CD8E7}" type="datetime2">
              <a:rPr lang="fr-FR" smtClean="0"/>
              <a:pPr/>
              <a:t>samedi 1er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1ED7-955B-40F6-956D-0606BC8B8B6F}" type="datetime2">
              <a:rPr lang="fr-FR" smtClean="0"/>
              <a:pPr/>
              <a:t>samedi 1er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9ACD-E339-491C-B307-1732BDFFD608}" type="datetime2">
              <a:rPr lang="fr-FR" smtClean="0"/>
              <a:pPr/>
              <a:t>samedi 1er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3A3AB193-F495-4505-A431-5C3E0C48238A}" type="datetime2">
              <a:rPr lang="fr-FR" smtClean="0"/>
              <a:pPr/>
              <a:t>samedi 1er septembre 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D284A723-2883-4497-9FE6-05E44EC3CFD7}" type="datetime2">
              <a:rPr lang="fr-FR" smtClean="0"/>
              <a:pPr/>
              <a:t>samedi 1er septembre 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Configuration – Principes de Fonctionnement</a:t>
            </a:r>
          </a:p>
          <a:p>
            <a:r>
              <a:rPr lang="fr-FR" sz="2400" i="1" dirty="0"/>
              <a:t>Formation Citybox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samedi 1er septembre 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/>
              <a:t>Formation à la solution Citybox</a:t>
            </a:r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0081" b="10081"/>
          <a:stretch>
            <a:fillRect/>
          </a:stretch>
        </p:blipFill>
        <p:spPr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Groupes de </a:t>
            </a:r>
            <a:r>
              <a:rPr lang="fr-FR" dirty="0" err="1"/>
              <a:t>Controllers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samedi 1er septembre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de Citybox </a:t>
            </a:r>
            <a:r>
              <a:rPr lang="fr-FR" dirty="0" err="1"/>
              <a:t>Controllers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472608"/>
          </a:xfrm>
        </p:spPr>
        <p:txBody>
          <a:bodyPr/>
          <a:lstStyle/>
          <a:p>
            <a:r>
              <a:rPr lang="fr-FR" dirty="0"/>
              <a:t>Permet de regrouper les fichiers de configuration SLV de chaque CC en un seul fichier partagé par tous.</a:t>
            </a:r>
          </a:p>
          <a:p>
            <a:r>
              <a:rPr lang="fr-FR" dirty="0">
                <a:sym typeface="Wingdings" pitchFamily="2" charset="2"/>
              </a:rPr>
              <a:t> Un seul commissionnement est suffisant pour tous les mettre à jour</a:t>
            </a:r>
            <a:endParaRPr lang="fr-FR" dirty="0"/>
          </a:p>
          <a:p>
            <a:r>
              <a:rPr lang="fr-FR" dirty="0"/>
              <a:t>Utile lors de partage de caractéristiques/paramètres communs (patrimoine CPL, programmation calendaire, quartier…)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grpSp>
        <p:nvGrpSpPr>
          <p:cNvPr id="7" name="Groupe 35"/>
          <p:cNvGrpSpPr/>
          <p:nvPr/>
        </p:nvGrpSpPr>
        <p:grpSpPr>
          <a:xfrm>
            <a:off x="971600" y="3212976"/>
            <a:ext cx="3456384" cy="3024336"/>
            <a:chOff x="1043608" y="1916832"/>
            <a:chExt cx="3456384" cy="3024336"/>
          </a:xfrm>
        </p:grpSpPr>
        <p:grpSp>
          <p:nvGrpSpPr>
            <p:cNvPr id="8" name="Groupe 12"/>
            <p:cNvGrpSpPr/>
            <p:nvPr/>
          </p:nvGrpSpPr>
          <p:grpSpPr>
            <a:xfrm>
              <a:off x="1043608" y="1916832"/>
              <a:ext cx="3456384" cy="3024336"/>
              <a:chOff x="5580112" y="908720"/>
              <a:chExt cx="3456384" cy="274263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580112" y="908720"/>
                <a:ext cx="3456384" cy="2416131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6372200" y="3343578"/>
                <a:ext cx="1944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Groupe 1</a:t>
                </a:r>
              </a:p>
            </p:txBody>
          </p:sp>
        </p:grpSp>
        <p:grpSp>
          <p:nvGrpSpPr>
            <p:cNvPr id="11" name="Groupe 19"/>
            <p:cNvGrpSpPr/>
            <p:nvPr/>
          </p:nvGrpSpPr>
          <p:grpSpPr>
            <a:xfrm>
              <a:off x="2915816" y="2276872"/>
              <a:ext cx="1512168" cy="1269722"/>
              <a:chOff x="3707904" y="3356992"/>
              <a:chExt cx="1512168" cy="1269722"/>
            </a:xfrm>
          </p:grpSpPr>
          <p:pic>
            <p:nvPicPr>
              <p:cNvPr id="21" name="Picture 2" descr="D:\Data\Pictures\CityNMS V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3356992"/>
                <a:ext cx="1473394" cy="1008112"/>
              </a:xfrm>
              <a:prstGeom prst="round2Diag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22" name="ZoneTexte 21"/>
              <p:cNvSpPr txBox="1"/>
              <p:nvPr/>
            </p:nvSpPr>
            <p:spPr>
              <a:xfrm>
                <a:off x="3707904" y="436510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Citybox Controller V2</a:t>
                </a:r>
              </a:p>
            </p:txBody>
          </p:sp>
        </p:grpSp>
        <p:grpSp>
          <p:nvGrpSpPr>
            <p:cNvPr id="12" name="Groupe 22"/>
            <p:cNvGrpSpPr/>
            <p:nvPr/>
          </p:nvGrpSpPr>
          <p:grpSpPr>
            <a:xfrm>
              <a:off x="1259632" y="3284984"/>
              <a:ext cx="1512168" cy="1269722"/>
              <a:chOff x="3707904" y="3356992"/>
              <a:chExt cx="1512168" cy="1269722"/>
            </a:xfrm>
          </p:grpSpPr>
          <p:pic>
            <p:nvPicPr>
              <p:cNvPr id="24" name="Picture 2" descr="D:\Data\Pictures\CityNMS V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3356992"/>
                <a:ext cx="1473394" cy="1008112"/>
              </a:xfrm>
              <a:prstGeom prst="round2Diag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25" name="ZoneTexte 24"/>
              <p:cNvSpPr txBox="1"/>
              <p:nvPr/>
            </p:nvSpPr>
            <p:spPr>
              <a:xfrm>
                <a:off x="3707904" y="436510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Citybox Controller V2</a:t>
                </a:r>
              </a:p>
            </p:txBody>
          </p:sp>
        </p:grpSp>
        <p:grpSp>
          <p:nvGrpSpPr>
            <p:cNvPr id="13" name="Groupe 25"/>
            <p:cNvGrpSpPr/>
            <p:nvPr/>
          </p:nvGrpSpPr>
          <p:grpSpPr>
            <a:xfrm>
              <a:off x="1187624" y="1988840"/>
              <a:ext cx="1512168" cy="1269722"/>
              <a:chOff x="3707904" y="3356992"/>
              <a:chExt cx="1512168" cy="1269722"/>
            </a:xfrm>
          </p:grpSpPr>
          <p:pic>
            <p:nvPicPr>
              <p:cNvPr id="27" name="Picture 2" descr="D:\Data\Pictures\CityNMS V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3356992"/>
                <a:ext cx="1473394" cy="1008112"/>
              </a:xfrm>
              <a:prstGeom prst="round2Diag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28" name="ZoneTexte 27"/>
              <p:cNvSpPr txBox="1"/>
              <p:nvPr/>
            </p:nvSpPr>
            <p:spPr>
              <a:xfrm>
                <a:off x="3707904" y="436510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Citybox Controller V2</a:t>
                </a:r>
              </a:p>
            </p:txBody>
          </p:sp>
        </p:grpSp>
      </p:grpSp>
      <p:grpSp>
        <p:nvGrpSpPr>
          <p:cNvPr id="14" name="Groupe 34"/>
          <p:cNvGrpSpPr/>
          <p:nvPr/>
        </p:nvGrpSpPr>
        <p:grpSpPr>
          <a:xfrm>
            <a:off x="5148064" y="3645024"/>
            <a:ext cx="3456384" cy="2684041"/>
            <a:chOff x="5220072" y="3068960"/>
            <a:chExt cx="3456384" cy="2684041"/>
          </a:xfrm>
        </p:grpSpPr>
        <p:grpSp>
          <p:nvGrpSpPr>
            <p:cNvPr id="17" name="Groupe 6"/>
            <p:cNvGrpSpPr/>
            <p:nvPr/>
          </p:nvGrpSpPr>
          <p:grpSpPr>
            <a:xfrm>
              <a:off x="5220072" y="3068960"/>
              <a:ext cx="3456384" cy="2684041"/>
              <a:chOff x="5508104" y="3717032"/>
              <a:chExt cx="3456384" cy="268404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508104" y="3717032"/>
                <a:ext cx="3456384" cy="2304256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6516216" y="6093296"/>
                <a:ext cx="1944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Groupe 2</a:t>
                </a:r>
              </a:p>
            </p:txBody>
          </p:sp>
        </p:grpSp>
        <p:grpSp>
          <p:nvGrpSpPr>
            <p:cNvPr id="18" name="Groupe 28"/>
            <p:cNvGrpSpPr/>
            <p:nvPr/>
          </p:nvGrpSpPr>
          <p:grpSpPr>
            <a:xfrm>
              <a:off x="7020272" y="3789040"/>
              <a:ext cx="1512168" cy="1269722"/>
              <a:chOff x="3707904" y="3356992"/>
              <a:chExt cx="1512168" cy="1269722"/>
            </a:xfrm>
          </p:grpSpPr>
          <p:pic>
            <p:nvPicPr>
              <p:cNvPr id="30" name="Picture 2" descr="D:\Data\Pictures\CityNMS V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3356992"/>
                <a:ext cx="1473394" cy="1008112"/>
              </a:xfrm>
              <a:prstGeom prst="round2Diag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3707904" y="436510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Citybox Controller V2</a:t>
                </a:r>
              </a:p>
            </p:txBody>
          </p:sp>
        </p:grpSp>
        <p:grpSp>
          <p:nvGrpSpPr>
            <p:cNvPr id="19" name="Groupe 31"/>
            <p:cNvGrpSpPr/>
            <p:nvPr/>
          </p:nvGrpSpPr>
          <p:grpSpPr>
            <a:xfrm>
              <a:off x="5292080" y="3212976"/>
              <a:ext cx="1512168" cy="1269722"/>
              <a:chOff x="3707904" y="3356992"/>
              <a:chExt cx="1512168" cy="1269722"/>
            </a:xfrm>
          </p:grpSpPr>
          <p:pic>
            <p:nvPicPr>
              <p:cNvPr id="33" name="Picture 2" descr="D:\Data\Pictures\CityNMS V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3356992"/>
                <a:ext cx="1473394" cy="1008112"/>
              </a:xfrm>
              <a:prstGeom prst="round2Diag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34" name="ZoneTexte 33"/>
              <p:cNvSpPr txBox="1"/>
              <p:nvPr/>
            </p:nvSpPr>
            <p:spPr>
              <a:xfrm>
                <a:off x="3707904" y="436510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Citybox Controller V2</a:t>
                </a:r>
              </a:p>
            </p:txBody>
          </p:sp>
        </p:grp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de Citybox </a:t>
            </a:r>
            <a:r>
              <a:rPr lang="fr-FR" dirty="0" err="1"/>
              <a:t>Controllers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472608"/>
          </a:xfrm>
        </p:spPr>
        <p:txBody>
          <a:bodyPr/>
          <a:lstStyle/>
          <a:p>
            <a:r>
              <a:rPr lang="fr-FR" dirty="0"/>
              <a:t>Permet de regrouper les fichiers de configuration SLV de chaque CC en un seul fichier partagé par tous.</a:t>
            </a:r>
          </a:p>
          <a:p>
            <a:r>
              <a:rPr lang="fr-FR" dirty="0">
                <a:sym typeface="Wingdings" pitchFamily="2" charset="2"/>
              </a:rPr>
              <a:t> Un seul commissionnement est suffisant pour tous les mettre à jour</a:t>
            </a:r>
            <a:endParaRPr lang="fr-FR" dirty="0"/>
          </a:p>
          <a:p>
            <a:r>
              <a:rPr lang="fr-FR" dirty="0"/>
              <a:t>Utile lors de partage de caractéristiques/paramètres communs (patrimoine CPL, programmation calendaire, quartier…)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/>
          </a:p>
        </p:txBody>
      </p:sp>
      <p:grpSp>
        <p:nvGrpSpPr>
          <p:cNvPr id="7" name="Groupe 35"/>
          <p:cNvGrpSpPr/>
          <p:nvPr/>
        </p:nvGrpSpPr>
        <p:grpSpPr>
          <a:xfrm>
            <a:off x="971600" y="3212976"/>
            <a:ext cx="3456384" cy="3024336"/>
            <a:chOff x="1043608" y="1916832"/>
            <a:chExt cx="3456384" cy="3024336"/>
          </a:xfrm>
        </p:grpSpPr>
        <p:grpSp>
          <p:nvGrpSpPr>
            <p:cNvPr id="8" name="Groupe 12"/>
            <p:cNvGrpSpPr/>
            <p:nvPr/>
          </p:nvGrpSpPr>
          <p:grpSpPr>
            <a:xfrm>
              <a:off x="1043608" y="1916832"/>
              <a:ext cx="3456384" cy="3024336"/>
              <a:chOff x="5580112" y="908720"/>
              <a:chExt cx="3456384" cy="274263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580112" y="908720"/>
                <a:ext cx="3456384" cy="2416131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6372200" y="3343578"/>
                <a:ext cx="1944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Groupe 1</a:t>
                </a:r>
              </a:p>
            </p:txBody>
          </p:sp>
        </p:grpSp>
        <p:sp>
          <p:nvSpPr>
            <p:cNvPr id="22" name="ZoneTexte 21"/>
            <p:cNvSpPr txBox="1"/>
            <p:nvPr/>
          </p:nvSpPr>
          <p:spPr>
            <a:xfrm>
              <a:off x="2915816" y="2996952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Controller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59632" y="4293096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Controller</a:t>
              </a:r>
            </a:p>
          </p:txBody>
        </p:sp>
        <p:grpSp>
          <p:nvGrpSpPr>
            <p:cNvPr id="13" name="Groupe 25"/>
            <p:cNvGrpSpPr/>
            <p:nvPr/>
          </p:nvGrpSpPr>
          <p:grpSpPr>
            <a:xfrm>
              <a:off x="1187624" y="2039187"/>
              <a:ext cx="1512168" cy="1219375"/>
              <a:chOff x="3707904" y="3407339"/>
              <a:chExt cx="1512168" cy="1219375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07904" y="3407339"/>
                <a:ext cx="1473394" cy="907417"/>
              </a:xfrm>
              <a:prstGeom prst="round2Diag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28" name="ZoneTexte 27"/>
              <p:cNvSpPr txBox="1"/>
              <p:nvPr/>
            </p:nvSpPr>
            <p:spPr>
              <a:xfrm>
                <a:off x="3707904" y="436510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Citybox Controller</a:t>
                </a:r>
              </a:p>
            </p:txBody>
          </p:sp>
        </p:grpSp>
      </p:grpSp>
      <p:grpSp>
        <p:nvGrpSpPr>
          <p:cNvPr id="14" name="Groupe 34"/>
          <p:cNvGrpSpPr/>
          <p:nvPr/>
        </p:nvGrpSpPr>
        <p:grpSpPr>
          <a:xfrm>
            <a:off x="5148064" y="3645024"/>
            <a:ext cx="3456384" cy="2684041"/>
            <a:chOff x="5220072" y="3068960"/>
            <a:chExt cx="3456384" cy="2684041"/>
          </a:xfrm>
        </p:grpSpPr>
        <p:grpSp>
          <p:nvGrpSpPr>
            <p:cNvPr id="17" name="Groupe 6"/>
            <p:cNvGrpSpPr/>
            <p:nvPr/>
          </p:nvGrpSpPr>
          <p:grpSpPr>
            <a:xfrm>
              <a:off x="5220072" y="3068960"/>
              <a:ext cx="3456384" cy="2684041"/>
              <a:chOff x="5508104" y="3717032"/>
              <a:chExt cx="3456384" cy="268404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508104" y="3717032"/>
                <a:ext cx="3456384" cy="2304256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6516216" y="6093296"/>
                <a:ext cx="1944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Groupe 2</a:t>
                </a:r>
              </a:p>
            </p:txBody>
          </p:sp>
        </p:grpSp>
        <p:grpSp>
          <p:nvGrpSpPr>
            <p:cNvPr id="18" name="Groupe 28"/>
            <p:cNvGrpSpPr/>
            <p:nvPr/>
          </p:nvGrpSpPr>
          <p:grpSpPr>
            <a:xfrm>
              <a:off x="7020272" y="3839387"/>
              <a:ext cx="1512168" cy="1219375"/>
              <a:chOff x="3707904" y="3407339"/>
              <a:chExt cx="1512168" cy="1219375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07904" y="3407339"/>
                <a:ext cx="1473394" cy="907417"/>
              </a:xfrm>
              <a:prstGeom prst="round2Diag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3707904" y="436510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Citybox Controller</a:t>
                </a:r>
              </a:p>
            </p:txBody>
          </p:sp>
        </p:grpSp>
        <p:sp>
          <p:nvSpPr>
            <p:cNvPr id="34" name="ZoneTexte 33"/>
            <p:cNvSpPr txBox="1"/>
            <p:nvPr/>
          </p:nvSpPr>
          <p:spPr>
            <a:xfrm>
              <a:off x="5292080" y="4221088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Controller</a:t>
              </a: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390" y="4554706"/>
            <a:ext cx="1473394" cy="907417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1467" y="3817727"/>
            <a:ext cx="1473394" cy="907417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247" y="3342213"/>
            <a:ext cx="1473394" cy="907417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160591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000" y="0"/>
            <a:ext cx="7164360" cy="711000"/>
          </a:xfrm>
        </p:spPr>
        <p:txBody>
          <a:bodyPr/>
          <a:lstStyle/>
          <a:p>
            <a:r>
              <a:rPr lang="fr-FR" dirty="0"/>
              <a:t>Dialogue CCS – </a:t>
            </a:r>
            <a:r>
              <a:rPr lang="fr-FR" dirty="0" err="1"/>
              <a:t>Controllers</a:t>
            </a:r>
            <a:r>
              <a:rPr lang="fr-FR" dirty="0"/>
              <a:t> : notion de groupe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644008" y="45091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Commissionnement Groupe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11560" y="1124744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Prenons 3 </a:t>
            </a:r>
            <a:r>
              <a:rPr lang="fr-FR" dirty="0" err="1"/>
              <a:t>Controllers</a:t>
            </a:r>
            <a:r>
              <a:rPr lang="fr-FR" dirty="0"/>
              <a:t>, d’identités respectives « 1 », « 2 », et « 3 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Supposons que ces 3 </a:t>
            </a:r>
            <a:r>
              <a:rPr lang="fr-FR" dirty="0" err="1"/>
              <a:t>Controllers</a:t>
            </a:r>
            <a:r>
              <a:rPr lang="fr-FR" dirty="0"/>
              <a:t> aient le même paramètre « Groupe », dont l’identité est « Groupe123 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Chaque commissionnement du Controller « 1 » ou « 2 » ou « 3 » génère un fichier de configuration, qui est envoyé au CCS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A chaque fois qu’un nouveau fichier est envoyé, le CCS en calcule sa « réunion », en assemblant les 3 fichiers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La réunion de ces fichiers de configuration est ensuite envoyée à chacun des </a:t>
            </a:r>
            <a:r>
              <a:rPr lang="fr-FR" dirty="0" err="1"/>
              <a:t>Controllers</a:t>
            </a:r>
            <a:r>
              <a:rPr lang="fr-FR" dirty="0"/>
              <a:t> du groupe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u="sng" dirty="0"/>
              <a:t> A noter :</a:t>
            </a:r>
            <a:r>
              <a:rPr lang="fr-FR" dirty="0"/>
              <a:t> lorsque le commissionnement d’un Controller n’amène </a:t>
            </a:r>
            <a:r>
              <a:rPr lang="fr-FR" b="1" dirty="0"/>
              <a:t>aucun élément nouveau</a:t>
            </a:r>
            <a:r>
              <a:rPr lang="fr-FR" dirty="0"/>
              <a:t> de « Patrimoine équipements », </a:t>
            </a:r>
            <a:r>
              <a:rPr lang="fr-FR" b="1" dirty="0"/>
              <a:t>aucun fichier n’est envoyé </a:t>
            </a:r>
            <a:r>
              <a:rPr lang="fr-FR" dirty="0"/>
              <a:t>aux </a:t>
            </a:r>
            <a:r>
              <a:rPr lang="fr-FR" dirty="0" err="1"/>
              <a:t>Controllers</a:t>
            </a:r>
            <a:r>
              <a:rPr lang="fr-FR" dirty="0"/>
              <a:t> (économie de consommation data)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Dialogue CCS – </a:t>
            </a:r>
            <a:r>
              <a:rPr lang="fr-FR" dirty="0" err="1"/>
              <a:t>Controllers</a:t>
            </a:r>
            <a:r>
              <a:rPr lang="fr-FR" dirty="0"/>
              <a:t> : schéma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/>
          </a:p>
        </p:txBody>
      </p:sp>
      <p:grpSp>
        <p:nvGrpSpPr>
          <p:cNvPr id="32" name="Groupe 31"/>
          <p:cNvGrpSpPr/>
          <p:nvPr/>
        </p:nvGrpSpPr>
        <p:grpSpPr>
          <a:xfrm>
            <a:off x="755576" y="2996952"/>
            <a:ext cx="3456384" cy="2992723"/>
            <a:chOff x="5436096" y="1156357"/>
            <a:chExt cx="3456384" cy="2992723"/>
          </a:xfrm>
        </p:grpSpPr>
        <p:grpSp>
          <p:nvGrpSpPr>
            <p:cNvPr id="12" name="Groupe 11"/>
            <p:cNvGrpSpPr/>
            <p:nvPr/>
          </p:nvGrpSpPr>
          <p:grpSpPr>
            <a:xfrm>
              <a:off x="5436096" y="1156357"/>
              <a:ext cx="3456384" cy="2992723"/>
              <a:chOff x="1043608" y="1916832"/>
              <a:chExt cx="3456384" cy="2992723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1043608" y="1916832"/>
                <a:ext cx="3456384" cy="2992723"/>
                <a:chOff x="5580112" y="908720"/>
                <a:chExt cx="3456384" cy="2713967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5580112" y="908720"/>
                  <a:ext cx="3456384" cy="2416131"/>
                </a:xfrm>
                <a:prstGeom prst="rect">
                  <a:avLst/>
                </a:prstGeom>
                <a:noFill/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6372200" y="3343578"/>
                  <a:ext cx="1944216" cy="279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Groupe « 123 »</a:t>
                  </a:r>
                </a:p>
              </p:txBody>
            </p:sp>
          </p:grpSp>
          <p:grpSp>
            <p:nvGrpSpPr>
              <p:cNvPr id="14" name="Groupe 19"/>
              <p:cNvGrpSpPr/>
              <p:nvPr/>
            </p:nvGrpSpPr>
            <p:grpSpPr>
              <a:xfrm>
                <a:off x="2915816" y="2276872"/>
                <a:ext cx="1512168" cy="1269722"/>
                <a:chOff x="3707904" y="3356992"/>
                <a:chExt cx="1512168" cy="1269722"/>
              </a:xfrm>
            </p:grpSpPr>
            <p:pic>
              <p:nvPicPr>
                <p:cNvPr id="21" name="Picture 2" descr="D:\Data\Pictures\CityNMS V2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707904" y="3356992"/>
                  <a:ext cx="1473394" cy="1008112"/>
                </a:xfrm>
                <a:prstGeom prst="round2Diag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22" name="ZoneTexte 21"/>
                <p:cNvSpPr txBox="1"/>
                <p:nvPr/>
              </p:nvSpPr>
              <p:spPr>
                <a:xfrm>
                  <a:off x="3707904" y="4365104"/>
                  <a:ext cx="151216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Citybox Controller V2</a:t>
                  </a:r>
                </a:p>
              </p:txBody>
            </p:sp>
          </p:grpSp>
          <p:grpSp>
            <p:nvGrpSpPr>
              <p:cNvPr id="15" name="Groupe 22"/>
              <p:cNvGrpSpPr/>
              <p:nvPr/>
            </p:nvGrpSpPr>
            <p:grpSpPr>
              <a:xfrm>
                <a:off x="1259632" y="3284984"/>
                <a:ext cx="1512168" cy="1269722"/>
                <a:chOff x="3707904" y="3356992"/>
                <a:chExt cx="1512168" cy="1269722"/>
              </a:xfrm>
            </p:grpSpPr>
            <p:pic>
              <p:nvPicPr>
                <p:cNvPr id="19" name="Picture 2" descr="D:\Data\Pictures\CityNMS V2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707904" y="3356992"/>
                  <a:ext cx="1473394" cy="1008112"/>
                </a:xfrm>
                <a:prstGeom prst="round2Diag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20" name="ZoneTexte 19"/>
                <p:cNvSpPr txBox="1"/>
                <p:nvPr/>
              </p:nvSpPr>
              <p:spPr>
                <a:xfrm>
                  <a:off x="3707904" y="4365104"/>
                  <a:ext cx="151216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Citybox Controller V2</a:t>
                  </a:r>
                </a:p>
              </p:txBody>
            </p:sp>
          </p:grpSp>
          <p:grpSp>
            <p:nvGrpSpPr>
              <p:cNvPr id="16" name="Groupe 25"/>
              <p:cNvGrpSpPr/>
              <p:nvPr/>
            </p:nvGrpSpPr>
            <p:grpSpPr>
              <a:xfrm>
                <a:off x="1187624" y="1988840"/>
                <a:ext cx="1512168" cy="1438999"/>
                <a:chOff x="3707904" y="3356992"/>
                <a:chExt cx="1512168" cy="1438999"/>
              </a:xfrm>
            </p:grpSpPr>
            <p:pic>
              <p:nvPicPr>
                <p:cNvPr id="17" name="Picture 2" descr="D:\Data\Pictures\CityNMS V2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707904" y="3356992"/>
                  <a:ext cx="1473394" cy="1008112"/>
                </a:xfrm>
                <a:prstGeom prst="round2Diag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8" name="ZoneTexte 17"/>
                <p:cNvSpPr txBox="1"/>
                <p:nvPr/>
              </p:nvSpPr>
              <p:spPr>
                <a:xfrm>
                  <a:off x="3707904" y="4365104"/>
                  <a:ext cx="15121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Citybox Controller V2</a:t>
                  </a:r>
                </a:p>
                <a:p>
                  <a:pPr algn="ctr"/>
                  <a:endParaRPr lang="fr-F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5" name="Ellipse 24"/>
            <p:cNvSpPr/>
            <p:nvPr/>
          </p:nvSpPr>
          <p:spPr>
            <a:xfrm>
              <a:off x="6660232" y="1228365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1</a:t>
              </a:r>
            </a:p>
          </p:txBody>
        </p:sp>
        <p:sp>
          <p:nvSpPr>
            <p:cNvPr id="26" name="Ellipse 25"/>
            <p:cNvSpPr/>
            <p:nvPr/>
          </p:nvSpPr>
          <p:spPr>
            <a:xfrm>
              <a:off x="8388424" y="1516397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2</a:t>
              </a:r>
            </a:p>
          </p:txBody>
        </p:sp>
        <p:sp>
          <p:nvSpPr>
            <p:cNvPr id="27" name="Ellipse 26"/>
            <p:cNvSpPr/>
            <p:nvPr/>
          </p:nvSpPr>
          <p:spPr>
            <a:xfrm>
              <a:off x="6732240" y="2524509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3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7164288" y="1201034"/>
            <a:ext cx="1080120" cy="1219854"/>
            <a:chOff x="1741186" y="2060848"/>
            <a:chExt cx="1701190" cy="1871665"/>
          </a:xfrm>
        </p:grpSpPr>
        <p:pic>
          <p:nvPicPr>
            <p:cNvPr id="29" name="Picture 1" descr="C:\Users\N.KHALFOUNE\Desktop\ccs refai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2060848"/>
              <a:ext cx="1266825" cy="1152525"/>
            </a:xfrm>
            <a:prstGeom prst="rect">
              <a:avLst/>
            </a:prstGeom>
            <a:noFill/>
          </p:spPr>
        </p:pic>
        <p:sp>
          <p:nvSpPr>
            <p:cNvPr id="30" name="ZoneTexte 29"/>
            <p:cNvSpPr txBox="1"/>
            <p:nvPr/>
          </p:nvSpPr>
          <p:spPr>
            <a:xfrm>
              <a:off x="1741186" y="3271388"/>
              <a:ext cx="1701190" cy="66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Central Server</a:t>
              </a:r>
            </a:p>
          </p:txBody>
        </p:sp>
      </p:grpSp>
      <p:sp>
        <p:nvSpPr>
          <p:cNvPr id="34" name="Flèche droite 33"/>
          <p:cNvSpPr/>
          <p:nvPr/>
        </p:nvSpPr>
        <p:spPr>
          <a:xfrm>
            <a:off x="3347864" y="836712"/>
            <a:ext cx="3816424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Commissionnement</a:t>
            </a:r>
          </a:p>
          <a:p>
            <a:pPr algn="ctr"/>
            <a:r>
              <a:rPr lang="fr-FR" b="1" dirty="0"/>
              <a:t>de « 1 » </a:t>
            </a:r>
            <a:r>
              <a:rPr lang="fr-FR" b="1" u="sng" dirty="0"/>
              <a:t>ou</a:t>
            </a:r>
            <a:r>
              <a:rPr lang="fr-FR" b="1" dirty="0"/>
              <a:t> « 2 » </a:t>
            </a:r>
            <a:r>
              <a:rPr lang="fr-FR" b="1" u="sng" dirty="0"/>
              <a:t>ou</a:t>
            </a:r>
            <a:r>
              <a:rPr lang="fr-FR" b="1" dirty="0"/>
              <a:t> « 3 »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251520" y="1268760"/>
            <a:ext cx="2952328" cy="792029"/>
            <a:chOff x="395536" y="908720"/>
            <a:chExt cx="4371975" cy="1397803"/>
          </a:xfrm>
        </p:grpSpPr>
        <p:pic>
          <p:nvPicPr>
            <p:cNvPr id="40" name="Image 39" descr="streetlight 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908720"/>
              <a:ext cx="4371975" cy="981075"/>
            </a:xfrm>
            <a:prstGeom prst="rect">
              <a:avLst/>
            </a:prstGeom>
          </p:spPr>
        </p:pic>
        <p:sp>
          <p:nvSpPr>
            <p:cNvPr id="41" name="ZoneTexte 40"/>
            <p:cNvSpPr txBox="1"/>
            <p:nvPr/>
          </p:nvSpPr>
          <p:spPr>
            <a:xfrm>
              <a:off x="1691680" y="1844824"/>
              <a:ext cx="2256085" cy="46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Portail Web</a:t>
              </a: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4211960" y="2420889"/>
            <a:ext cx="3888432" cy="2880320"/>
            <a:chOff x="4211960" y="2420889"/>
            <a:chExt cx="3888432" cy="2880320"/>
          </a:xfrm>
        </p:grpSpPr>
        <p:sp>
          <p:nvSpPr>
            <p:cNvPr id="38" name="Flèche à angle droit 37"/>
            <p:cNvSpPr/>
            <p:nvPr/>
          </p:nvSpPr>
          <p:spPr>
            <a:xfrm rot="16200000" flipH="1">
              <a:off x="4716016" y="1916833"/>
              <a:ext cx="2880320" cy="388843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4644008" y="4365104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FFFF"/>
                  </a:solidFill>
                </a:rPr>
                <a:t>Commissionnement Groupe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Dialogue CCS – </a:t>
            </a:r>
            <a:r>
              <a:rPr lang="fr-FR" dirty="0" err="1"/>
              <a:t>Controllers</a:t>
            </a:r>
            <a:r>
              <a:rPr lang="fr-FR" dirty="0"/>
              <a:t> : schéma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/>
          </a:p>
        </p:txBody>
      </p:sp>
      <p:grpSp>
        <p:nvGrpSpPr>
          <p:cNvPr id="32" name="Groupe 31"/>
          <p:cNvGrpSpPr/>
          <p:nvPr/>
        </p:nvGrpSpPr>
        <p:grpSpPr>
          <a:xfrm>
            <a:off x="755576" y="2996952"/>
            <a:ext cx="3456384" cy="2992723"/>
            <a:chOff x="5436096" y="1156357"/>
            <a:chExt cx="3456384" cy="2992723"/>
          </a:xfrm>
        </p:grpSpPr>
        <p:grpSp>
          <p:nvGrpSpPr>
            <p:cNvPr id="12" name="Groupe 11"/>
            <p:cNvGrpSpPr/>
            <p:nvPr/>
          </p:nvGrpSpPr>
          <p:grpSpPr>
            <a:xfrm>
              <a:off x="5436096" y="1156357"/>
              <a:ext cx="3456384" cy="2992723"/>
              <a:chOff x="1043608" y="1916832"/>
              <a:chExt cx="3456384" cy="2992723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1043608" y="1916832"/>
                <a:ext cx="3456384" cy="2992723"/>
                <a:chOff x="5580112" y="908720"/>
                <a:chExt cx="3456384" cy="2713967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5580112" y="908720"/>
                  <a:ext cx="3456384" cy="2416131"/>
                </a:xfrm>
                <a:prstGeom prst="rect">
                  <a:avLst/>
                </a:prstGeom>
                <a:noFill/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6372200" y="3343578"/>
                  <a:ext cx="1944216" cy="279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Groupe « 123 »</a:t>
                  </a:r>
                </a:p>
              </p:txBody>
            </p:sp>
          </p:grpSp>
          <p:grpSp>
            <p:nvGrpSpPr>
              <p:cNvPr id="14" name="Groupe 19"/>
              <p:cNvGrpSpPr/>
              <p:nvPr/>
            </p:nvGrpSpPr>
            <p:grpSpPr>
              <a:xfrm>
                <a:off x="2915816" y="2327219"/>
                <a:ext cx="1512168" cy="1219375"/>
                <a:chOff x="3707904" y="3407339"/>
                <a:chExt cx="1512168" cy="1219375"/>
              </a:xfrm>
            </p:grpSpPr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707904" y="3407339"/>
                  <a:ext cx="1473394" cy="907417"/>
                </a:xfrm>
                <a:prstGeom prst="round2Diag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22" name="ZoneTexte 21"/>
                <p:cNvSpPr txBox="1"/>
                <p:nvPr/>
              </p:nvSpPr>
              <p:spPr>
                <a:xfrm>
                  <a:off x="3707904" y="4365104"/>
                  <a:ext cx="151216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Citybox Controller</a:t>
                  </a:r>
                </a:p>
              </p:txBody>
            </p:sp>
          </p:grpSp>
          <p:grpSp>
            <p:nvGrpSpPr>
              <p:cNvPr id="15" name="Groupe 22"/>
              <p:cNvGrpSpPr/>
              <p:nvPr/>
            </p:nvGrpSpPr>
            <p:grpSpPr>
              <a:xfrm>
                <a:off x="1259632" y="3335331"/>
                <a:ext cx="1512168" cy="1219375"/>
                <a:chOff x="3707904" y="3407339"/>
                <a:chExt cx="1512168" cy="1219375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707904" y="3407339"/>
                  <a:ext cx="1473394" cy="907417"/>
                </a:xfrm>
                <a:prstGeom prst="round2Diag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20" name="ZoneTexte 19"/>
                <p:cNvSpPr txBox="1"/>
                <p:nvPr/>
              </p:nvSpPr>
              <p:spPr>
                <a:xfrm>
                  <a:off x="3707904" y="4365104"/>
                  <a:ext cx="151216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Citybox Controller</a:t>
                  </a:r>
                </a:p>
              </p:txBody>
            </p:sp>
          </p:grpSp>
          <p:grpSp>
            <p:nvGrpSpPr>
              <p:cNvPr id="16" name="Groupe 25"/>
              <p:cNvGrpSpPr/>
              <p:nvPr/>
            </p:nvGrpSpPr>
            <p:grpSpPr>
              <a:xfrm>
                <a:off x="1187624" y="2039187"/>
                <a:ext cx="1512168" cy="1219375"/>
                <a:chOff x="3707904" y="3407339"/>
                <a:chExt cx="1512168" cy="1219375"/>
              </a:xfrm>
            </p:grpSpPr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707904" y="3407339"/>
                  <a:ext cx="1473394" cy="907417"/>
                </a:xfrm>
                <a:prstGeom prst="round2Diag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8" name="ZoneTexte 17"/>
                <p:cNvSpPr txBox="1"/>
                <p:nvPr/>
              </p:nvSpPr>
              <p:spPr>
                <a:xfrm>
                  <a:off x="3707904" y="4365104"/>
                  <a:ext cx="151216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Citybox Controller</a:t>
                  </a:r>
                </a:p>
              </p:txBody>
            </p:sp>
          </p:grpSp>
        </p:grpSp>
        <p:sp>
          <p:nvSpPr>
            <p:cNvPr id="25" name="Ellipse 24"/>
            <p:cNvSpPr/>
            <p:nvPr/>
          </p:nvSpPr>
          <p:spPr>
            <a:xfrm>
              <a:off x="6660232" y="1228365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1</a:t>
              </a:r>
            </a:p>
          </p:txBody>
        </p:sp>
        <p:sp>
          <p:nvSpPr>
            <p:cNvPr id="26" name="Ellipse 25"/>
            <p:cNvSpPr/>
            <p:nvPr/>
          </p:nvSpPr>
          <p:spPr>
            <a:xfrm>
              <a:off x="8388424" y="1516397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2</a:t>
              </a:r>
            </a:p>
          </p:txBody>
        </p:sp>
        <p:sp>
          <p:nvSpPr>
            <p:cNvPr id="27" name="Ellipse 26"/>
            <p:cNvSpPr/>
            <p:nvPr/>
          </p:nvSpPr>
          <p:spPr>
            <a:xfrm>
              <a:off x="6732240" y="2524509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3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7164288" y="1201034"/>
            <a:ext cx="1080120" cy="1219854"/>
            <a:chOff x="1741186" y="2060848"/>
            <a:chExt cx="1701190" cy="1871665"/>
          </a:xfrm>
        </p:grpSpPr>
        <p:pic>
          <p:nvPicPr>
            <p:cNvPr id="29" name="Picture 1" descr="C:\Users\N.KHALFOUNE\Desktop\ccs refai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7704" y="2060848"/>
              <a:ext cx="1266825" cy="1152525"/>
            </a:xfrm>
            <a:prstGeom prst="rect">
              <a:avLst/>
            </a:prstGeom>
            <a:noFill/>
          </p:spPr>
        </p:pic>
        <p:sp>
          <p:nvSpPr>
            <p:cNvPr id="30" name="ZoneTexte 29"/>
            <p:cNvSpPr txBox="1"/>
            <p:nvPr/>
          </p:nvSpPr>
          <p:spPr>
            <a:xfrm>
              <a:off x="1741186" y="3271388"/>
              <a:ext cx="1701190" cy="66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Central Server</a:t>
              </a:r>
            </a:p>
          </p:txBody>
        </p:sp>
      </p:grpSp>
      <p:sp>
        <p:nvSpPr>
          <p:cNvPr id="34" name="Flèche droite 33"/>
          <p:cNvSpPr/>
          <p:nvPr/>
        </p:nvSpPr>
        <p:spPr>
          <a:xfrm>
            <a:off x="3347864" y="836712"/>
            <a:ext cx="3816424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Commissionnement</a:t>
            </a:r>
          </a:p>
          <a:p>
            <a:pPr algn="ctr"/>
            <a:r>
              <a:rPr lang="fr-FR" b="1" dirty="0"/>
              <a:t>de « 1 » </a:t>
            </a:r>
            <a:r>
              <a:rPr lang="fr-FR" b="1" u="sng" dirty="0"/>
              <a:t>ou</a:t>
            </a:r>
            <a:r>
              <a:rPr lang="fr-FR" b="1" dirty="0"/>
              <a:t> « 2 » </a:t>
            </a:r>
            <a:r>
              <a:rPr lang="fr-FR" b="1" u="sng" dirty="0"/>
              <a:t>ou</a:t>
            </a:r>
            <a:r>
              <a:rPr lang="fr-FR" b="1" dirty="0"/>
              <a:t> « 3 »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251520" y="1268760"/>
            <a:ext cx="2952328" cy="792029"/>
            <a:chOff x="395536" y="908720"/>
            <a:chExt cx="4371975" cy="1397803"/>
          </a:xfrm>
        </p:grpSpPr>
        <p:pic>
          <p:nvPicPr>
            <p:cNvPr id="40" name="Image 39" descr="streetlight log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908720"/>
              <a:ext cx="4371975" cy="981075"/>
            </a:xfrm>
            <a:prstGeom prst="rect">
              <a:avLst/>
            </a:prstGeom>
          </p:spPr>
        </p:pic>
        <p:sp>
          <p:nvSpPr>
            <p:cNvPr id="41" name="ZoneTexte 40"/>
            <p:cNvSpPr txBox="1"/>
            <p:nvPr/>
          </p:nvSpPr>
          <p:spPr>
            <a:xfrm>
              <a:off x="1691680" y="1844824"/>
              <a:ext cx="2256085" cy="46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Portail Web</a:t>
              </a: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4211960" y="2420889"/>
            <a:ext cx="3888432" cy="2880320"/>
            <a:chOff x="4211960" y="2420889"/>
            <a:chExt cx="3888432" cy="2880320"/>
          </a:xfrm>
        </p:grpSpPr>
        <p:sp>
          <p:nvSpPr>
            <p:cNvPr id="38" name="Flèche à angle droit 37"/>
            <p:cNvSpPr/>
            <p:nvPr/>
          </p:nvSpPr>
          <p:spPr>
            <a:xfrm rot="16200000" flipH="1">
              <a:off x="4716016" y="1916833"/>
              <a:ext cx="2880320" cy="388843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4644008" y="4365104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FFFF"/>
                  </a:solidFill>
                </a:rPr>
                <a:t>Commissionnement Groupe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211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Dialogue CCS – </a:t>
            </a:r>
            <a:r>
              <a:rPr lang="fr-FR" dirty="0" err="1"/>
              <a:t>Controllers</a:t>
            </a:r>
            <a:r>
              <a:rPr lang="fr-FR" dirty="0"/>
              <a:t> : intérêts des groupes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596408" cy="5238296"/>
          </a:xfrm>
        </p:spPr>
        <p:txBody>
          <a:bodyPr/>
          <a:lstStyle/>
          <a:p>
            <a:pPr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Partage d’une liste d’équipements qui peuvent basculer d’un Citybox Controller à un autre</a:t>
            </a:r>
          </a:p>
          <a:p>
            <a:pPr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Mises à jour simplifiées des éléments qui sont situés dans un même groupe.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Permet de caractériser les attributs d’un ensemble d’armoires pour les repérer différemment dans le CCS  </a:t>
            </a:r>
            <a:br>
              <a:rPr lang="fr-FR" dirty="0"/>
            </a:br>
            <a:r>
              <a:rPr lang="fr-FR" sz="1600" i="1" dirty="0"/>
              <a:t>Exemple : séparation des armoires mises en service de celles qui ne le sont pas encore (ou qui sont en travaux)</a:t>
            </a:r>
            <a:endParaRPr lang="fr-FR" i="1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Permettra le partage d’informations de la part d’équipements de même type  </a:t>
            </a:r>
            <a:br>
              <a:rPr lang="fr-FR" dirty="0"/>
            </a:br>
            <a:r>
              <a:rPr lang="fr-FR" sz="1600" i="1" dirty="0"/>
              <a:t>Exemple : utilisation combinée de plusieurs capteurs photovoltaïques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éléments de configuration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1560" y="1052736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Paramètres réseaux (CCS et Controller) : prise en compte « à chaud 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Gestion de comptes (CCS et SLV) : prise en compte « à chaud 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Alarmes : prise en compte « à chaud 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Paramètres avancés de fonctionnement : déclenche un </a:t>
            </a:r>
            <a:r>
              <a:rPr lang="fr-FR" b="1" dirty="0"/>
              <a:t>commissionnement de groupe </a:t>
            </a:r>
            <a:r>
              <a:rPr lang="fr-FR" dirty="0"/>
              <a:t>pour tous les groupes concernés, i.e. ceux attachés au profil de gestion modifié </a:t>
            </a:r>
            <a:r>
              <a:rPr lang="fr-FR" i="1" dirty="0"/>
              <a:t>(voir formation Rôles et périmètres d’action)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Vérification de la prise en compte du commissionnement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samedi 1er septembre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 le CCS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BC0B-E052-49BE-901A-E846AF7BD6A5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55576" y="9087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Aller dans le </a:t>
            </a:r>
            <a:r>
              <a:rPr lang="fr-FR" dirty="0" err="1"/>
              <a:t>Status</a:t>
            </a:r>
            <a:r>
              <a:rPr lang="fr-FR" dirty="0"/>
              <a:t> des Citybox </a:t>
            </a:r>
            <a:r>
              <a:rPr lang="fr-FR" dirty="0" err="1"/>
              <a:t>Controllers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8390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 Juillet 2013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l’installation de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/>
              <a:t>PRESENTATION DE LA SOLUTION CITYBOX</a:t>
            </a:r>
          </a:p>
          <a:p>
            <a:endParaRPr lang="fr-FR" sz="1600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 le CCS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BC0B-E052-49BE-901A-E846AF7BD6A5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55576" y="1052736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Si le commissionnement est passé, le champ </a:t>
            </a:r>
            <a:r>
              <a:rPr lang="fr-FR" dirty="0" err="1"/>
              <a:t>status</a:t>
            </a:r>
            <a:r>
              <a:rPr lang="fr-FR" dirty="0"/>
              <a:t> doit être à OK.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 Software = mise à jour logicielle en cours, surveiller la connexion du CC au CCS (dont Last </a:t>
            </a:r>
            <a:r>
              <a:rPr lang="fr-FR" dirty="0" err="1"/>
              <a:t>Activity</a:t>
            </a:r>
            <a:r>
              <a:rPr lang="fr-FR" dirty="0"/>
              <a:t>)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 Configuration = mise à jour du patrimoine en cours, surveiller la connexion du CC au CCS (dont Last </a:t>
            </a:r>
            <a:r>
              <a:rPr lang="fr-FR" dirty="0" err="1"/>
              <a:t>Activity</a:t>
            </a:r>
            <a:r>
              <a:rPr lang="fr-FR" dirty="0"/>
              <a:t>)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 err="1"/>
              <a:t>Lost</a:t>
            </a:r>
            <a:r>
              <a:rPr lang="fr-FR" dirty="0"/>
              <a:t> = CC non communicant, surveiller la connexion du CC au CCS (dont Last </a:t>
            </a:r>
            <a:r>
              <a:rPr lang="fr-FR" dirty="0" err="1"/>
              <a:t>Activity</a:t>
            </a:r>
            <a:r>
              <a:rPr lang="fr-FR" dirty="0"/>
              <a:t>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clés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72472" cy="5238296"/>
          </a:xfrm>
        </p:spPr>
        <p:txBody>
          <a:bodyPr/>
          <a:lstStyle/>
          <a:p>
            <a:pPr indent="-342900">
              <a:spcAft>
                <a:spcPts val="0"/>
              </a:spcAft>
              <a:buAutoNum type="arabicPeriod"/>
            </a:pPr>
            <a:r>
              <a:rPr lang="fr-FR" dirty="0"/>
              <a:t>Quelles sont les 2 types de flux de configuration? </a:t>
            </a:r>
            <a:endParaRPr lang="fr-FR" dirty="0">
              <a:solidFill>
                <a:schemeClr val="accent1"/>
              </a:solidFill>
            </a:endParaRPr>
          </a:p>
          <a:p>
            <a:pPr marL="0" lvl="3" indent="-342900">
              <a:spcAft>
                <a:spcPts val="0"/>
              </a:spcAft>
              <a:buNone/>
            </a:pPr>
            <a:r>
              <a:rPr lang="fr-FR" dirty="0">
                <a:solidFill>
                  <a:schemeClr val="accent1"/>
                </a:solidFill>
              </a:rPr>
              <a:t>Commissionnement Controller et Commissionnement Groupe</a:t>
            </a:r>
          </a:p>
          <a:p>
            <a:pPr marL="0" lvl="3" indent="-342900">
              <a:spcAft>
                <a:spcPts val="0"/>
              </a:spcAft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indent="-342900">
              <a:spcAft>
                <a:spcPts val="0"/>
              </a:spcAft>
              <a:buAutoNum type="arabicPeriod"/>
            </a:pPr>
            <a:r>
              <a:rPr lang="fr-FR" dirty="0"/>
              <a:t>Dans quel cas l’appui sur le bouton « commissionner » ne provoque rien?</a:t>
            </a:r>
            <a:endParaRPr lang="fr-FR" dirty="0">
              <a:solidFill>
                <a:schemeClr val="accent1"/>
              </a:solidFill>
            </a:endParaRPr>
          </a:p>
          <a:p>
            <a:pPr marL="0" lvl="3" indent="-342900">
              <a:spcAft>
                <a:spcPts val="0"/>
              </a:spcAft>
              <a:buNone/>
            </a:pPr>
            <a:r>
              <a:rPr lang="fr-FR" dirty="0">
                <a:solidFill>
                  <a:schemeClr val="accent1"/>
                </a:solidFill>
              </a:rPr>
              <a:t>Quand il n’y a eu aucun changement/aucune nouveauté de Patrimoine Equipement depuis l’appui précédent  </a:t>
            </a:r>
          </a:p>
          <a:p>
            <a:pPr marL="0" lvl="3" indent="-342900">
              <a:spcAft>
                <a:spcPts val="0"/>
              </a:spcAft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indent="-342900">
              <a:spcAft>
                <a:spcPts val="0"/>
              </a:spcAft>
              <a:buAutoNum type="arabicPeriod"/>
            </a:pPr>
            <a:r>
              <a:rPr lang="fr-FR" dirty="0"/>
              <a:t>Si je veux changer une programmation horaire (par exemple l’heure d’allumage) partagée par mes 3 </a:t>
            </a:r>
            <a:r>
              <a:rPr lang="fr-FR" dirty="0" err="1"/>
              <a:t>Controllers</a:t>
            </a:r>
            <a:r>
              <a:rPr lang="fr-FR" dirty="0"/>
              <a:t>, combien de fois dois-je appuyer sur le bouton « commissionner »?</a:t>
            </a:r>
          </a:p>
          <a:p>
            <a:pPr lvl="1" indent="-342900"/>
            <a:r>
              <a:rPr lang="fr-FR" dirty="0">
                <a:solidFill>
                  <a:schemeClr val="accent1"/>
                </a:solidFill>
              </a:rPr>
              <a:t>1</a:t>
            </a:r>
          </a:p>
          <a:p>
            <a:pPr lvl="1" indent="-342900"/>
            <a:endParaRPr lang="fr-FR" dirty="0">
              <a:solidFill>
                <a:srgbClr val="00B0F0"/>
              </a:solidFill>
            </a:endParaRPr>
          </a:p>
          <a:p>
            <a:pPr indent="-342900">
              <a:spcAft>
                <a:spcPts val="0"/>
              </a:spcAft>
              <a:buAutoNum type="arabicPeriod"/>
            </a:pPr>
            <a:r>
              <a:rPr lang="fr-FR" dirty="0"/>
              <a:t> Est-ce que pour autant je suis obligé d’avoir la même programmation horaire sur tous mes </a:t>
            </a:r>
            <a:r>
              <a:rPr lang="fr-FR"/>
              <a:t>Controllers?</a:t>
            </a:r>
            <a:endParaRPr lang="fr-FR" dirty="0"/>
          </a:p>
          <a:p>
            <a:pPr lvl="1" indent="-342900"/>
            <a:r>
              <a:rPr lang="fr-FR" dirty="0">
                <a:solidFill>
                  <a:schemeClr val="accent1"/>
                </a:solidFill>
              </a:rPr>
              <a:t>Non</a:t>
            </a:r>
          </a:p>
          <a:p>
            <a:pPr lvl="1" indent="-342900"/>
            <a:endParaRPr lang="fr-FR" dirty="0">
              <a:solidFill>
                <a:srgbClr val="00B0F0"/>
              </a:solidFill>
            </a:endParaRPr>
          </a:p>
          <a:p>
            <a:pPr indent="-342900">
              <a:spcAft>
                <a:spcPts val="0"/>
              </a:spcAft>
              <a:buAutoNum type="arabicPeriod"/>
            </a:pPr>
            <a:r>
              <a:rPr lang="fr-FR" dirty="0"/>
              <a:t> Si la programmation de la « 2 » est différente de « 1 » et « 3 », et que je souhaite la modifier, quel Controller dois-je commissionner sur SLV?</a:t>
            </a:r>
          </a:p>
          <a:p>
            <a:pPr marL="0" lvl="3" indent="-342900">
              <a:spcAft>
                <a:spcPts val="0"/>
              </a:spcAft>
              <a:buNone/>
            </a:pPr>
            <a:r>
              <a:rPr lang="fr-FR" dirty="0">
                <a:solidFill>
                  <a:schemeClr val="accent1"/>
                </a:solidFill>
              </a:rPr>
              <a:t>La « 2 »</a:t>
            </a:r>
          </a:p>
          <a:p>
            <a:pPr marL="0" lvl="3" indent="-342900">
              <a:spcAft>
                <a:spcPts val="0"/>
              </a:spcAft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lvl="3" indent="-342900">
              <a:spcAft>
                <a:spcPts val="0"/>
              </a:spcAft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lvl="3" indent="-342900">
              <a:spcAft>
                <a:spcPts val="0"/>
              </a:spcAft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lvl="3" indent="-342900">
              <a:spcAft>
                <a:spcPts val="0"/>
              </a:spcAft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lvl="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La configuration et le commissionnement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samedi 1er septembre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des flux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E0D9-BEF4-4A73-8E99-0DD9F30F921A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5148064" y="2636912"/>
            <a:ext cx="1584176" cy="1269723"/>
            <a:chOff x="1907704" y="3356991"/>
            <a:chExt cx="1584176" cy="1269723"/>
          </a:xfrm>
        </p:grpSpPr>
        <p:pic>
          <p:nvPicPr>
            <p:cNvPr id="10" name="Picture 2" descr="D:\Data\Downloads\Conel_UR5i_V2_Fu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3356991"/>
              <a:ext cx="1584176" cy="1018399"/>
            </a:xfrm>
            <a:prstGeom prst="round2Diag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1979712" y="4365104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Point d’accès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771800" y="2636912"/>
            <a:ext cx="1512168" cy="1269722"/>
            <a:chOff x="3707904" y="3356992"/>
            <a:chExt cx="1512168" cy="1269722"/>
          </a:xfrm>
        </p:grpSpPr>
        <p:pic>
          <p:nvPicPr>
            <p:cNvPr id="9" name="Picture 2" descr="D:\Data\Pictures\CityNMS V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3356992"/>
              <a:ext cx="1473394" cy="1008112"/>
            </a:xfrm>
            <a:prstGeom prst="round2Diag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3707904" y="4365104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Controller V2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3779912" y="623731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Citybox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691680" y="1124744"/>
            <a:ext cx="2952328" cy="720080"/>
            <a:chOff x="395536" y="908720"/>
            <a:chExt cx="4371975" cy="1270825"/>
          </a:xfrm>
        </p:grpSpPr>
        <p:pic>
          <p:nvPicPr>
            <p:cNvPr id="8" name="Image 7" descr="streetlight log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908720"/>
              <a:ext cx="4371975" cy="98107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1691680" y="1844824"/>
              <a:ext cx="2256085" cy="33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Outil de télégestion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868144" y="1052737"/>
            <a:ext cx="1080120" cy="1219854"/>
            <a:chOff x="1741186" y="2060848"/>
            <a:chExt cx="1701190" cy="1871665"/>
          </a:xfrm>
        </p:grpSpPr>
        <p:pic>
          <p:nvPicPr>
            <p:cNvPr id="33793" name="Picture 1" descr="C:\Users\N.KHALFOUNE\Desktop\ccs refai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704" y="2060848"/>
              <a:ext cx="1266825" cy="1152525"/>
            </a:xfrm>
            <a:prstGeom prst="rect">
              <a:avLst/>
            </a:prstGeom>
            <a:noFill/>
          </p:spPr>
        </p:pic>
        <p:sp>
          <p:nvSpPr>
            <p:cNvPr id="15" name="ZoneTexte 14"/>
            <p:cNvSpPr txBox="1"/>
            <p:nvPr/>
          </p:nvSpPr>
          <p:spPr>
            <a:xfrm>
              <a:off x="1741186" y="3271388"/>
              <a:ext cx="1701190" cy="66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Central Server</a:t>
              </a:r>
            </a:p>
          </p:txBody>
        </p:sp>
      </p:grpSp>
      <p:pic>
        <p:nvPicPr>
          <p:cNvPr id="20" name="Picture 2" descr="D:\Data\Pictures\CityNMS V2.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-43718" t="-5517" r="-42084" b="-4826"/>
          <a:stretch>
            <a:fillRect/>
          </a:stretch>
        </p:blipFill>
        <p:spPr bwMode="auto">
          <a:xfrm>
            <a:off x="4139952" y="4581128"/>
            <a:ext cx="703878" cy="1656184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3" name="Connecteur droit 22"/>
          <p:cNvCxnSpPr/>
          <p:nvPr/>
        </p:nvCxnSpPr>
        <p:spPr>
          <a:xfrm>
            <a:off x="395536" y="2420888"/>
            <a:ext cx="82809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67544" y="4293096"/>
            <a:ext cx="82809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33793" idx="1"/>
            <a:endCxn id="8" idx="3"/>
          </p:cNvCxnSpPr>
          <p:nvPr/>
        </p:nvCxnSpPr>
        <p:spPr>
          <a:xfrm flipH="1" flipV="1">
            <a:off x="4644008" y="1402695"/>
            <a:ext cx="1329862" cy="2561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9" idx="0"/>
            <a:endCxn id="10" idx="2"/>
          </p:cNvCxnSpPr>
          <p:nvPr/>
        </p:nvCxnSpPr>
        <p:spPr>
          <a:xfrm>
            <a:off x="4245194" y="3140968"/>
            <a:ext cx="902870" cy="514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>
            <a:stCxn id="20" idx="2"/>
            <a:endCxn id="9" idx="2"/>
          </p:cNvCxnSpPr>
          <p:nvPr/>
        </p:nvCxnSpPr>
        <p:spPr>
          <a:xfrm rot="10800000">
            <a:off x="2771800" y="3140968"/>
            <a:ext cx="1368152" cy="2268252"/>
          </a:xfrm>
          <a:prstGeom prst="bentConnector3">
            <a:avLst>
              <a:gd name="adj1" fmla="val 151518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10" idx="0"/>
            <a:endCxn id="33793" idx="3"/>
          </p:cNvCxnSpPr>
          <p:nvPr/>
        </p:nvCxnSpPr>
        <p:spPr>
          <a:xfrm flipV="1">
            <a:off x="6732240" y="1428314"/>
            <a:ext cx="45963" cy="1717798"/>
          </a:xfrm>
          <a:prstGeom prst="bentConnector3">
            <a:avLst>
              <a:gd name="adj1" fmla="val 1488454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395536" y="5085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Candélabre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251520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Armoire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51520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Serveur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915815" y="508518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CPL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452320" y="2564904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3G, ADSL, FTTH…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55975" y="2852936"/>
            <a:ext cx="6687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Ethernet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des flux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E0D9-BEF4-4A73-8E99-0DD9F30F921A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7" name="Groupe 18"/>
          <p:cNvGrpSpPr/>
          <p:nvPr/>
        </p:nvGrpSpPr>
        <p:grpSpPr>
          <a:xfrm>
            <a:off x="3419870" y="2564904"/>
            <a:ext cx="2664296" cy="1827779"/>
            <a:chOff x="3707903" y="3407339"/>
            <a:chExt cx="1512168" cy="117682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7904" y="3407339"/>
              <a:ext cx="1473394" cy="907417"/>
            </a:xfrm>
            <a:prstGeom prst="round2Diag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3707903" y="4322552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</a:t>
              </a:r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Controller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3779912" y="623731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Citybox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691680" y="1124744"/>
            <a:ext cx="2952328" cy="792029"/>
            <a:chOff x="395536" y="908720"/>
            <a:chExt cx="4371975" cy="1397803"/>
          </a:xfrm>
        </p:grpSpPr>
        <p:pic>
          <p:nvPicPr>
            <p:cNvPr id="8" name="Image 7" descr="streetlight 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908720"/>
              <a:ext cx="4371975" cy="98107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1691680" y="1844824"/>
              <a:ext cx="2256085" cy="46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Portail Web SLV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868144" y="1052736"/>
            <a:ext cx="1080120" cy="1219854"/>
            <a:chOff x="1741186" y="2060848"/>
            <a:chExt cx="1701190" cy="1871665"/>
          </a:xfrm>
        </p:grpSpPr>
        <p:pic>
          <p:nvPicPr>
            <p:cNvPr id="33793" name="Picture 1" descr="C:\Users\N.KHALFOUNE\Desktop\ccs refai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7704" y="2060848"/>
              <a:ext cx="1266825" cy="1152525"/>
            </a:xfrm>
            <a:prstGeom prst="rect">
              <a:avLst/>
            </a:prstGeom>
            <a:noFill/>
          </p:spPr>
        </p:pic>
        <p:sp>
          <p:nvSpPr>
            <p:cNvPr id="15" name="ZoneTexte 14"/>
            <p:cNvSpPr txBox="1"/>
            <p:nvPr/>
          </p:nvSpPr>
          <p:spPr>
            <a:xfrm>
              <a:off x="1741186" y="3271388"/>
              <a:ext cx="1701190" cy="66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Central Server</a:t>
              </a:r>
            </a:p>
          </p:txBody>
        </p:sp>
      </p:grp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306" y="4581128"/>
            <a:ext cx="483170" cy="1656184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3" name="Connecteur droit 22"/>
          <p:cNvCxnSpPr/>
          <p:nvPr/>
        </p:nvCxnSpPr>
        <p:spPr>
          <a:xfrm>
            <a:off x="395536" y="2420888"/>
            <a:ext cx="82809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115616" y="4293096"/>
            <a:ext cx="6696744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33793" idx="1"/>
            <a:endCxn id="8" idx="3"/>
          </p:cNvCxnSpPr>
          <p:nvPr/>
        </p:nvCxnSpPr>
        <p:spPr>
          <a:xfrm flipH="1" flipV="1">
            <a:off x="4644008" y="1402695"/>
            <a:ext cx="1329862" cy="2561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>
            <a:endCxn id="9" idx="2"/>
          </p:cNvCxnSpPr>
          <p:nvPr/>
        </p:nvCxnSpPr>
        <p:spPr>
          <a:xfrm rot="16200000" flipV="1">
            <a:off x="2792613" y="3896839"/>
            <a:ext cx="2108326" cy="853808"/>
          </a:xfrm>
          <a:prstGeom prst="bentConnector4">
            <a:avLst>
              <a:gd name="adj1" fmla="val 33288"/>
              <a:gd name="adj2" fmla="val 147637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9" idx="0"/>
            <a:endCxn id="33793" idx="3"/>
          </p:cNvCxnSpPr>
          <p:nvPr/>
        </p:nvCxnSpPr>
        <p:spPr>
          <a:xfrm flipV="1">
            <a:off x="6015852" y="1428314"/>
            <a:ext cx="762351" cy="1841266"/>
          </a:xfrm>
          <a:prstGeom prst="bentConnector3">
            <a:avLst>
              <a:gd name="adj1" fmla="val 129986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51520" y="5085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Candélabre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251520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Armoire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51520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Serveur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960975" y="443178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CPL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70411" y="2869304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3G, ADSL, FTTH…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88024" y="1412776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API</a:t>
            </a:r>
          </a:p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(http &amp; XML)</a:t>
            </a:r>
          </a:p>
        </p:txBody>
      </p:sp>
    </p:spTree>
    <p:extLst>
      <p:ext uri="{BB962C8B-B14F-4D97-AF65-F5344CB8AC3E}">
        <p14:creationId xmlns:p14="http://schemas.microsoft.com/office/powerpoint/2010/main" val="186963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éléments de configuration par outil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484784"/>
            <a:ext cx="8100464" cy="518457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fr-FR" sz="2000" b="1" u="sng" dirty="0" err="1"/>
              <a:t>Citybox</a:t>
            </a:r>
            <a:r>
              <a:rPr lang="fr-FR" sz="2000" b="1" u="sng" dirty="0"/>
              <a:t> Controller : </a:t>
            </a:r>
            <a:r>
              <a:rPr lang="fr-FR" sz="2000" b="1" dirty="0"/>
              <a:t> </a:t>
            </a:r>
            <a:r>
              <a:rPr lang="fr-FR" sz="1600" i="1" dirty="0"/>
              <a:t>(interface Web)</a:t>
            </a:r>
            <a:endParaRPr lang="fr-FR" sz="2000" dirty="0"/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dirty="0"/>
              <a:t> Paramètres réseaux 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/>
              <a:t> Adresse IP locale 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/>
              <a:t> Adresse du CCS </a:t>
            </a:r>
          </a:p>
          <a:p>
            <a:pPr lvl="3"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endParaRPr lang="fr-FR" sz="1800" dirty="0"/>
          </a:p>
          <a:p>
            <a:pPr lvl="3">
              <a:spcAft>
                <a:spcPts val="0"/>
              </a:spcAft>
              <a:buFont typeface="Wingdings" pitchFamily="2" charset="2"/>
              <a:buChar char="ü"/>
            </a:pPr>
            <a:endParaRPr lang="fr-FR" dirty="0"/>
          </a:p>
          <a:p>
            <a:pPr lvl="3"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endParaRPr lang="fr-FR" sz="1800" dirty="0"/>
          </a:p>
          <a:p>
            <a:pPr>
              <a:buClr>
                <a:schemeClr val="accent1"/>
              </a:buClr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éléments de configuration par outil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836712"/>
            <a:ext cx="8100464" cy="5832648"/>
          </a:xfrm>
        </p:spPr>
        <p:txBody>
          <a:bodyPr/>
          <a:lstStyle/>
          <a:p>
            <a:pPr lvl="3">
              <a:spcAft>
                <a:spcPts val="0"/>
              </a:spcAft>
              <a:buFont typeface="Wingdings" pitchFamily="2" charset="2"/>
              <a:buChar char="ü"/>
            </a:pPr>
            <a:endParaRPr lang="fr-FR" dirty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fr-FR" sz="2000" b="1" u="sng" dirty="0"/>
              <a:t>SLV :</a:t>
            </a:r>
            <a:r>
              <a:rPr lang="fr-FR" sz="2000" dirty="0"/>
              <a:t> </a:t>
            </a:r>
            <a:r>
              <a:rPr lang="fr-FR" sz="1600" i="1" dirty="0"/>
              <a:t>(portail Web)</a:t>
            </a:r>
            <a:endParaRPr lang="fr-FR" sz="2000" i="1" dirty="0"/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dirty="0"/>
              <a:t> Gestion des comptes d’accès 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dirty="0"/>
              <a:t> Patrimoine équipements  (</a:t>
            </a:r>
            <a:r>
              <a:rPr lang="fr-FR" sz="2000" dirty="0" err="1"/>
              <a:t>Citybox</a:t>
            </a:r>
            <a:r>
              <a:rPr lang="fr-FR" sz="2000" dirty="0"/>
              <a:t>, </a:t>
            </a:r>
            <a:r>
              <a:rPr lang="fr-FR" sz="2000" dirty="0" err="1"/>
              <a:t>Controllers</a:t>
            </a:r>
            <a:r>
              <a:rPr lang="fr-FR" sz="2000" dirty="0"/>
              <a:t>, points lumineux, compteurs…)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/>
              <a:t>Identité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/>
              <a:t>Caractéristiques 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/>
              <a:t>Programmations horaires et Calendrier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dirty="0"/>
              <a:t> Alarmes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/>
              <a:t> Création des modèles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/>
              <a:t> Attachement des modèles aux équipements et aux variables surveillées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éléments de configuration par outil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124744"/>
            <a:ext cx="8100464" cy="5544616"/>
          </a:xfrm>
        </p:spPr>
        <p:txBody>
          <a:bodyPr/>
          <a:lstStyle/>
          <a:p>
            <a:pPr lvl="3">
              <a:spcAft>
                <a:spcPts val="0"/>
              </a:spcAft>
              <a:buFont typeface="Wingdings" pitchFamily="2" charset="2"/>
              <a:buChar char="ü"/>
            </a:pPr>
            <a:endParaRPr lang="fr-FR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2000" b="1" u="sng" dirty="0"/>
              <a:t>CCS :</a:t>
            </a:r>
            <a:r>
              <a:rPr lang="fr-FR" sz="2000" b="1" dirty="0"/>
              <a:t> </a:t>
            </a:r>
            <a:r>
              <a:rPr lang="fr-FR" sz="1600" i="1" dirty="0"/>
              <a:t>(interface Web)</a:t>
            </a:r>
            <a:endParaRPr lang="fr-FR" sz="2000" u="sng" dirty="0"/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dirty="0"/>
              <a:t>  Paramètres réseaux du CCS</a:t>
            </a:r>
            <a:endParaRPr lang="fr-FR" dirty="0"/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/>
              <a:t> Configuration du dialogue avec SLV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/>
              <a:t> Adresse IP / port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dirty="0"/>
              <a:t>  Gestion des comptes d’accès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dirty="0"/>
              <a:t>  Paramètres avancés de fonctionnement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/>
              <a:t> Définition des Défauts sur entrée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/>
              <a:t> Gestion des fréquences d’interrogation des équipements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/>
              <a:t> Gestion de la fréquence de publication des données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2448272" cy="438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samedi 1er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3" name="Titr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Dialogue SLV – CCS : le commissionnement</a:t>
            </a:r>
          </a:p>
        </p:txBody>
      </p:sp>
      <p:grpSp>
        <p:nvGrpSpPr>
          <p:cNvPr id="54" name="Groupe 53"/>
          <p:cNvGrpSpPr/>
          <p:nvPr/>
        </p:nvGrpSpPr>
        <p:grpSpPr>
          <a:xfrm>
            <a:off x="395536" y="1124744"/>
            <a:ext cx="2952328" cy="792029"/>
            <a:chOff x="395536" y="908720"/>
            <a:chExt cx="4371975" cy="1397803"/>
          </a:xfrm>
        </p:grpSpPr>
        <p:pic>
          <p:nvPicPr>
            <p:cNvPr id="55" name="Image 54" descr="streetlight 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36" y="908720"/>
              <a:ext cx="4371975" cy="981075"/>
            </a:xfrm>
            <a:prstGeom prst="rect">
              <a:avLst/>
            </a:prstGeom>
          </p:spPr>
        </p:pic>
        <p:sp>
          <p:nvSpPr>
            <p:cNvPr id="56" name="ZoneTexte 55"/>
            <p:cNvSpPr txBox="1"/>
            <p:nvPr/>
          </p:nvSpPr>
          <p:spPr>
            <a:xfrm>
              <a:off x="1691680" y="1844824"/>
              <a:ext cx="2256085" cy="46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Portail Web</a:t>
              </a:r>
            </a:p>
          </p:txBody>
        </p:sp>
      </p:grpSp>
      <p:sp>
        <p:nvSpPr>
          <p:cNvPr id="57" name="Flèche droite 56"/>
          <p:cNvSpPr/>
          <p:nvPr/>
        </p:nvSpPr>
        <p:spPr>
          <a:xfrm>
            <a:off x="3419872" y="908720"/>
            <a:ext cx="288032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« </a:t>
            </a:r>
            <a:r>
              <a:rPr lang="fr-FR" sz="1600" b="1" dirty="0"/>
              <a:t>Commissionnement</a:t>
            </a:r>
            <a:r>
              <a:rPr lang="fr-FR" sz="1600" dirty="0"/>
              <a:t> »</a:t>
            </a:r>
          </a:p>
          <a:p>
            <a:pPr algn="ctr"/>
            <a:r>
              <a:rPr lang="fr-FR" sz="1600" b="1" dirty="0"/>
              <a:t>du Controller</a:t>
            </a:r>
          </a:p>
        </p:txBody>
      </p:sp>
      <p:grpSp>
        <p:nvGrpSpPr>
          <p:cNvPr id="58" name="Groupe 57"/>
          <p:cNvGrpSpPr/>
          <p:nvPr/>
        </p:nvGrpSpPr>
        <p:grpSpPr>
          <a:xfrm>
            <a:off x="6300192" y="1052736"/>
            <a:ext cx="1080120" cy="1219854"/>
            <a:chOff x="1741186" y="2060848"/>
            <a:chExt cx="1701190" cy="1871665"/>
          </a:xfrm>
        </p:grpSpPr>
        <p:pic>
          <p:nvPicPr>
            <p:cNvPr id="59" name="Picture 1" descr="C:\Users\N.KHALFOUNE\Desktop\ccs refai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7704" y="2060848"/>
              <a:ext cx="1266825" cy="1152525"/>
            </a:xfrm>
            <a:prstGeom prst="rect">
              <a:avLst/>
            </a:prstGeom>
            <a:noFill/>
          </p:spPr>
        </p:pic>
        <p:sp>
          <p:nvSpPr>
            <p:cNvPr id="60" name="ZoneTexte 59"/>
            <p:cNvSpPr txBox="1"/>
            <p:nvPr/>
          </p:nvSpPr>
          <p:spPr>
            <a:xfrm>
              <a:off x="1741186" y="3271388"/>
              <a:ext cx="1701190" cy="66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Central Server</a:t>
              </a:r>
            </a:p>
          </p:txBody>
        </p:sp>
      </p:grpSp>
      <p:sp>
        <p:nvSpPr>
          <p:cNvPr id="61" name="ZoneTexte 60"/>
          <p:cNvSpPr txBox="1"/>
          <p:nvPr/>
        </p:nvSpPr>
        <p:spPr>
          <a:xfrm>
            <a:off x="3491880" y="2327969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 Appui sur le bouton «</a:t>
            </a:r>
            <a:r>
              <a:rPr lang="fr-FR" b="1" dirty="0"/>
              <a:t> commissionner </a:t>
            </a:r>
            <a:r>
              <a:rPr lang="fr-FR" dirty="0"/>
              <a:t>»</a:t>
            </a:r>
            <a:r>
              <a:rPr lang="fr-FR" b="1" dirty="0"/>
              <a:t> </a:t>
            </a:r>
            <a:r>
              <a:rPr lang="fr-FR" dirty="0"/>
              <a:t>sur l’équipement « Controller » dans le portail Web de SLV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Génère un </a:t>
            </a:r>
            <a:r>
              <a:rPr lang="fr-FR" b="1" dirty="0"/>
              <a:t>fichier de configuration</a:t>
            </a:r>
            <a:r>
              <a:rPr lang="fr-FR" dirty="0"/>
              <a:t>, contenant tous les éléments de configuration « </a:t>
            </a:r>
            <a:r>
              <a:rPr lang="fr-FR" u="sng" dirty="0"/>
              <a:t>Patrimoine équipements</a:t>
            </a:r>
            <a:r>
              <a:rPr lang="fr-FR" dirty="0"/>
              <a:t> » attachés à ce Controller, sous la forme d’un fichier .</a:t>
            </a:r>
            <a:r>
              <a:rPr lang="fr-FR" dirty="0" err="1"/>
              <a:t>xml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 Envoi  au CCS du fichier de configuration, caractérisé par l’identité du Controller, et de son « </a:t>
            </a:r>
            <a:r>
              <a:rPr lang="fr-FR" b="1" dirty="0"/>
              <a:t>groupe</a:t>
            </a:r>
            <a:r>
              <a:rPr lang="fr-FR" dirty="0"/>
              <a:t> » d’appartenance </a:t>
            </a:r>
            <a:r>
              <a:rPr lang="fr-FR" sz="1600" i="1" dirty="0"/>
              <a:t>(qui est un élément du « Patrimoine équipements »)</a:t>
            </a:r>
            <a:endParaRPr lang="fr-FR" i="1" dirty="0"/>
          </a:p>
        </p:txBody>
      </p:sp>
      <p:sp>
        <p:nvSpPr>
          <p:cNvPr id="64" name="Rectangle 63"/>
          <p:cNvSpPr/>
          <p:nvPr/>
        </p:nvSpPr>
        <p:spPr>
          <a:xfrm>
            <a:off x="899592" y="2060848"/>
            <a:ext cx="360040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871</Words>
  <Application>Microsoft Macintosh PowerPoint</Application>
  <PresentationFormat>Affichage à l'écran (4:3)</PresentationFormat>
  <Paragraphs>265</Paragraphs>
  <Slides>21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Présentation PowerPoint</vt:lpstr>
      <vt:lpstr>Rappel des flux</vt:lpstr>
      <vt:lpstr>Rappel des flux</vt:lpstr>
      <vt:lpstr>Les éléments de configuration par outil</vt:lpstr>
      <vt:lpstr>Les éléments de configuration par outil</vt:lpstr>
      <vt:lpstr>Les éléments de configuration par outil</vt:lpstr>
      <vt:lpstr>Dialogue SLV – CCS : le commissionnement</vt:lpstr>
      <vt:lpstr>Présentation PowerPoint</vt:lpstr>
      <vt:lpstr>Groupe de Citybox Controllers </vt:lpstr>
      <vt:lpstr>Groupe de Citybox Controllers </vt:lpstr>
      <vt:lpstr>Dialogue CCS – Controllers : notion de groupe</vt:lpstr>
      <vt:lpstr>Dialogue CCS – Controllers : schéma</vt:lpstr>
      <vt:lpstr>Dialogue CCS – Controllers : schéma</vt:lpstr>
      <vt:lpstr>Dialogue CCS – Controllers : intérêts des groupes</vt:lpstr>
      <vt:lpstr>Autres éléments de configuration</vt:lpstr>
      <vt:lpstr>Présentation PowerPoint</vt:lpstr>
      <vt:lpstr>Sur le CCS</vt:lpstr>
      <vt:lpstr>Sur le CCS</vt:lpstr>
      <vt:lpstr>Points clés</vt:lpstr>
    </vt:vector>
  </TitlesOfParts>
  <Company>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G.DEFOUR</dc:creator>
  <cp:lastModifiedBy>Helder Lopes</cp:lastModifiedBy>
  <cp:revision>365</cp:revision>
  <dcterms:created xsi:type="dcterms:W3CDTF">2012-06-19T08:22:40Z</dcterms:created>
  <dcterms:modified xsi:type="dcterms:W3CDTF">2018-09-01T15:56:57Z</dcterms:modified>
</cp:coreProperties>
</file>