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40"/>
  </p:notesMasterIdLst>
  <p:handoutMasterIdLst>
    <p:handoutMasterId r:id="rId41"/>
  </p:handoutMasterIdLst>
  <p:sldIdLst>
    <p:sldId id="519" r:id="rId2"/>
    <p:sldId id="569" r:id="rId3"/>
    <p:sldId id="478" r:id="rId4"/>
    <p:sldId id="481" r:id="rId5"/>
    <p:sldId id="517" r:id="rId6"/>
    <p:sldId id="583" r:id="rId7"/>
    <p:sldId id="491" r:id="rId8"/>
    <p:sldId id="489" r:id="rId9"/>
    <p:sldId id="518" r:id="rId10"/>
    <p:sldId id="525" r:id="rId11"/>
    <p:sldId id="532" r:id="rId12"/>
    <p:sldId id="550" r:id="rId13"/>
    <p:sldId id="533" r:id="rId14"/>
    <p:sldId id="534" r:id="rId15"/>
    <p:sldId id="571" r:id="rId16"/>
    <p:sldId id="570" r:id="rId17"/>
    <p:sldId id="536" r:id="rId18"/>
    <p:sldId id="537" r:id="rId19"/>
    <p:sldId id="538" r:id="rId20"/>
    <p:sldId id="539" r:id="rId21"/>
    <p:sldId id="541" r:id="rId22"/>
    <p:sldId id="543" r:id="rId23"/>
    <p:sldId id="552" r:id="rId24"/>
    <p:sldId id="547" r:id="rId25"/>
    <p:sldId id="553" r:id="rId26"/>
    <p:sldId id="554" r:id="rId27"/>
    <p:sldId id="555" r:id="rId28"/>
    <p:sldId id="565" r:id="rId29"/>
    <p:sldId id="591" r:id="rId30"/>
    <p:sldId id="572" r:id="rId31"/>
    <p:sldId id="557" r:id="rId32"/>
    <p:sldId id="558" r:id="rId33"/>
    <p:sldId id="559" r:id="rId34"/>
    <p:sldId id="560" r:id="rId35"/>
    <p:sldId id="561" r:id="rId36"/>
    <p:sldId id="562" r:id="rId37"/>
    <p:sldId id="563" r:id="rId38"/>
    <p:sldId id="488" r:id="rId3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BJLEOQzItfDbvXrnmTSwWg==" hashData="9pMLLQPpbiIQiS2Sd0LEEV5KbM0="/>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5D8FF"/>
    <a:srgbClr val="B7CFFF"/>
    <a:srgbClr val="777777"/>
    <a:srgbClr val="4D4D4D"/>
    <a:srgbClr val="C0C0C0"/>
    <a:srgbClr val="FFFF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868" autoAdjust="0"/>
    <p:restoredTop sz="46229" autoAdjust="0"/>
  </p:normalViewPr>
  <p:slideViewPr>
    <p:cSldViewPr>
      <p:cViewPr varScale="1">
        <p:scale>
          <a:sx n="67" d="100"/>
          <a:sy n="67" d="100"/>
        </p:scale>
        <p:origin x="-1500" y="-108"/>
      </p:cViewPr>
      <p:guideLst>
        <p:guide orient="horz" pos="1003"/>
        <p:guide orient="horz" pos="3317"/>
        <p:guide orient="horz" pos="576"/>
        <p:guide orient="horz" pos="4269"/>
        <p:guide pos="2880"/>
        <p:guide pos="552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11475" cy="498475"/>
          </a:xfrm>
          <a:prstGeom prst="rect">
            <a:avLst/>
          </a:prstGeom>
          <a:noFill/>
          <a:ln w="9525">
            <a:noFill/>
            <a:miter lim="800000"/>
            <a:headEnd/>
            <a:tailEnd/>
          </a:ln>
          <a:effectLst/>
        </p:spPr>
        <p:txBody>
          <a:bodyPr vert="horz" wrap="square" lIns="93854" tIns="46926" rIns="93854" bIns="46926" numCol="1" anchor="t" anchorCtr="0" compatLnSpc="1">
            <a:prstTxWarp prst="textNoShape">
              <a:avLst/>
            </a:prstTxWarp>
          </a:bodyPr>
          <a:lstStyle>
            <a:lvl1pPr defTabSz="938213" eaLnBrk="0" hangingPunct="0">
              <a:defRPr sz="1200">
                <a:latin typeface="Times New Roman" pitchFamily="18" charset="0"/>
              </a:defRPr>
            </a:lvl1pPr>
          </a:lstStyle>
          <a:p>
            <a:endParaRPr lang="en-US"/>
          </a:p>
        </p:txBody>
      </p:sp>
      <p:sp>
        <p:nvSpPr>
          <p:cNvPr id="38915" name="Rectangle 3"/>
          <p:cNvSpPr>
            <a:spLocks noGrp="1" noChangeArrowheads="1"/>
          </p:cNvSpPr>
          <p:nvPr>
            <p:ph type="dt" sz="quarter" idx="1"/>
          </p:nvPr>
        </p:nvSpPr>
        <p:spPr bwMode="auto">
          <a:xfrm>
            <a:off x="3886200" y="0"/>
            <a:ext cx="2911475" cy="498475"/>
          </a:xfrm>
          <a:prstGeom prst="rect">
            <a:avLst/>
          </a:prstGeom>
          <a:noFill/>
          <a:ln w="9525">
            <a:noFill/>
            <a:miter lim="800000"/>
            <a:headEnd/>
            <a:tailEnd/>
          </a:ln>
          <a:effectLst/>
        </p:spPr>
        <p:txBody>
          <a:bodyPr vert="horz" wrap="square" lIns="93854" tIns="46926" rIns="93854" bIns="46926" numCol="1" anchor="t" anchorCtr="0" compatLnSpc="1">
            <a:prstTxWarp prst="textNoShape">
              <a:avLst/>
            </a:prstTxWarp>
          </a:bodyPr>
          <a:lstStyle>
            <a:lvl1pPr algn="r" defTabSz="938213" eaLnBrk="0" hangingPunct="0">
              <a:defRPr sz="1200">
                <a:latin typeface="Times New Roman" pitchFamily="18" charset="0"/>
              </a:defRPr>
            </a:lvl1pPr>
          </a:lstStyle>
          <a:p>
            <a:endParaRPr lang="en-US"/>
          </a:p>
        </p:txBody>
      </p:sp>
      <p:sp>
        <p:nvSpPr>
          <p:cNvPr id="38916" name="Rectangle 4"/>
          <p:cNvSpPr>
            <a:spLocks noGrp="1" noChangeArrowheads="1"/>
          </p:cNvSpPr>
          <p:nvPr>
            <p:ph type="ftr" sz="quarter" idx="2"/>
          </p:nvPr>
        </p:nvSpPr>
        <p:spPr bwMode="auto">
          <a:xfrm>
            <a:off x="0" y="9412288"/>
            <a:ext cx="2911475" cy="501650"/>
          </a:xfrm>
          <a:prstGeom prst="rect">
            <a:avLst/>
          </a:prstGeom>
          <a:noFill/>
          <a:ln w="9525">
            <a:noFill/>
            <a:miter lim="800000"/>
            <a:headEnd/>
            <a:tailEnd/>
          </a:ln>
          <a:effectLst/>
        </p:spPr>
        <p:txBody>
          <a:bodyPr vert="horz" wrap="square" lIns="93854" tIns="46926" rIns="93854" bIns="46926" numCol="1" anchor="b" anchorCtr="0" compatLnSpc="1">
            <a:prstTxWarp prst="textNoShape">
              <a:avLst/>
            </a:prstTxWarp>
          </a:bodyPr>
          <a:lstStyle>
            <a:lvl1pPr defTabSz="938213" eaLnBrk="0" hangingPunct="0">
              <a:defRPr sz="1200">
                <a:latin typeface="Times New Roman" pitchFamily="18" charset="0"/>
              </a:defRPr>
            </a:lvl1pPr>
          </a:lstStyle>
          <a:p>
            <a:endParaRPr lang="en-US"/>
          </a:p>
        </p:txBody>
      </p:sp>
      <p:sp>
        <p:nvSpPr>
          <p:cNvPr id="38917" name="Rectangle 5"/>
          <p:cNvSpPr>
            <a:spLocks noGrp="1" noChangeArrowheads="1"/>
          </p:cNvSpPr>
          <p:nvPr>
            <p:ph type="sldNum" sz="quarter" idx="3"/>
          </p:nvPr>
        </p:nvSpPr>
        <p:spPr bwMode="auto">
          <a:xfrm>
            <a:off x="3886200" y="9412288"/>
            <a:ext cx="2911475" cy="501650"/>
          </a:xfrm>
          <a:prstGeom prst="rect">
            <a:avLst/>
          </a:prstGeom>
          <a:noFill/>
          <a:ln w="9525">
            <a:noFill/>
            <a:miter lim="800000"/>
            <a:headEnd/>
            <a:tailEnd/>
          </a:ln>
          <a:effectLst/>
        </p:spPr>
        <p:txBody>
          <a:bodyPr vert="horz" wrap="square" lIns="93854" tIns="46926" rIns="93854" bIns="46926" numCol="1" anchor="b" anchorCtr="0" compatLnSpc="1">
            <a:prstTxWarp prst="textNoShape">
              <a:avLst/>
            </a:prstTxWarp>
          </a:bodyPr>
          <a:lstStyle>
            <a:lvl1pPr algn="r" defTabSz="938213" eaLnBrk="0" hangingPunct="0">
              <a:defRPr sz="1200">
                <a:latin typeface="Times New Roman" pitchFamily="18" charset="0"/>
              </a:defRPr>
            </a:lvl1pPr>
          </a:lstStyle>
          <a:p>
            <a:fld id="{38FF4CA2-296A-46AB-97C1-1960082D3457}" type="slidenum">
              <a:rPr lang="en-US"/>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11475" cy="498475"/>
          </a:xfrm>
          <a:prstGeom prst="rect">
            <a:avLst/>
          </a:prstGeom>
          <a:noFill/>
          <a:ln w="9525">
            <a:noFill/>
            <a:miter lim="800000"/>
            <a:headEnd/>
            <a:tailEnd/>
          </a:ln>
          <a:effectLst/>
        </p:spPr>
        <p:txBody>
          <a:bodyPr vert="horz" wrap="square" lIns="93854" tIns="46926" rIns="93854" bIns="46926" numCol="1" anchor="t" anchorCtr="0" compatLnSpc="1">
            <a:prstTxWarp prst="textNoShape">
              <a:avLst/>
            </a:prstTxWarp>
          </a:bodyPr>
          <a:lstStyle>
            <a:lvl1pPr defTabSz="938213" eaLnBrk="0" hangingPunct="0">
              <a:defRPr sz="1200">
                <a:latin typeface="Times New Roman" pitchFamily="18" charset="0"/>
              </a:defRPr>
            </a:lvl1pPr>
          </a:lstStyle>
          <a:p>
            <a:endParaRPr lang="en-US"/>
          </a:p>
        </p:txBody>
      </p:sp>
      <p:sp>
        <p:nvSpPr>
          <p:cNvPr id="41987" name="Rectangle 3"/>
          <p:cNvSpPr>
            <a:spLocks noGrp="1" noChangeArrowheads="1"/>
          </p:cNvSpPr>
          <p:nvPr>
            <p:ph type="dt" idx="1"/>
          </p:nvPr>
        </p:nvSpPr>
        <p:spPr bwMode="auto">
          <a:xfrm>
            <a:off x="3886200" y="0"/>
            <a:ext cx="2911475" cy="498475"/>
          </a:xfrm>
          <a:prstGeom prst="rect">
            <a:avLst/>
          </a:prstGeom>
          <a:noFill/>
          <a:ln w="9525">
            <a:noFill/>
            <a:miter lim="800000"/>
            <a:headEnd/>
            <a:tailEnd/>
          </a:ln>
          <a:effectLst/>
        </p:spPr>
        <p:txBody>
          <a:bodyPr vert="horz" wrap="square" lIns="93854" tIns="46926" rIns="93854" bIns="46926" numCol="1" anchor="t" anchorCtr="0" compatLnSpc="1">
            <a:prstTxWarp prst="textNoShape">
              <a:avLst/>
            </a:prstTxWarp>
          </a:bodyPr>
          <a:lstStyle>
            <a:lvl1pPr algn="r" defTabSz="938213" eaLnBrk="0" hangingPunct="0">
              <a:defRPr sz="1200">
                <a:latin typeface="Times New Roman" pitchFamily="18" charset="0"/>
              </a:defRPr>
            </a:lvl1pPr>
          </a:lstStyle>
          <a:p>
            <a:endParaRPr lang="en-US"/>
          </a:p>
        </p:txBody>
      </p:sp>
      <p:sp>
        <p:nvSpPr>
          <p:cNvPr id="41988" name="Rectangle 4"/>
          <p:cNvSpPr>
            <a:spLocks noGrp="1" noRot="1" noChangeAspect="1" noChangeArrowheads="1" noTextEdit="1"/>
          </p:cNvSpPr>
          <p:nvPr>
            <p:ph type="sldImg" idx="2"/>
          </p:nvPr>
        </p:nvSpPr>
        <p:spPr bwMode="auto">
          <a:xfrm>
            <a:off x="901700" y="750888"/>
            <a:ext cx="4997450" cy="3748087"/>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896938" y="4748213"/>
            <a:ext cx="5003800" cy="4413250"/>
          </a:xfrm>
          <a:prstGeom prst="rect">
            <a:avLst/>
          </a:prstGeom>
          <a:noFill/>
          <a:ln w="9525">
            <a:noFill/>
            <a:miter lim="800000"/>
            <a:headEnd/>
            <a:tailEnd/>
          </a:ln>
          <a:effectLst/>
        </p:spPr>
        <p:txBody>
          <a:bodyPr vert="horz" wrap="square" lIns="93854" tIns="46926" rIns="93854" bIns="469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9412288"/>
            <a:ext cx="2911475" cy="501650"/>
          </a:xfrm>
          <a:prstGeom prst="rect">
            <a:avLst/>
          </a:prstGeom>
          <a:noFill/>
          <a:ln w="9525">
            <a:noFill/>
            <a:miter lim="800000"/>
            <a:headEnd/>
            <a:tailEnd/>
          </a:ln>
          <a:effectLst/>
        </p:spPr>
        <p:txBody>
          <a:bodyPr vert="horz" wrap="square" lIns="93854" tIns="46926" rIns="93854" bIns="46926" numCol="1" anchor="b" anchorCtr="0" compatLnSpc="1">
            <a:prstTxWarp prst="textNoShape">
              <a:avLst/>
            </a:prstTxWarp>
          </a:bodyPr>
          <a:lstStyle>
            <a:lvl1pPr defTabSz="938213" eaLnBrk="0" hangingPunct="0">
              <a:defRPr sz="1200">
                <a:latin typeface="Times New Roman" pitchFamily="18" charset="0"/>
              </a:defRPr>
            </a:lvl1pPr>
          </a:lstStyle>
          <a:p>
            <a:endParaRPr lang="en-US"/>
          </a:p>
        </p:txBody>
      </p:sp>
      <p:sp>
        <p:nvSpPr>
          <p:cNvPr id="41991" name="Rectangle 7"/>
          <p:cNvSpPr>
            <a:spLocks noGrp="1" noChangeArrowheads="1"/>
          </p:cNvSpPr>
          <p:nvPr>
            <p:ph type="sldNum" sz="quarter" idx="5"/>
          </p:nvPr>
        </p:nvSpPr>
        <p:spPr bwMode="auto">
          <a:xfrm>
            <a:off x="3886200" y="9412288"/>
            <a:ext cx="2911475" cy="501650"/>
          </a:xfrm>
          <a:prstGeom prst="rect">
            <a:avLst/>
          </a:prstGeom>
          <a:noFill/>
          <a:ln w="9525">
            <a:noFill/>
            <a:miter lim="800000"/>
            <a:headEnd/>
            <a:tailEnd/>
          </a:ln>
          <a:effectLst/>
        </p:spPr>
        <p:txBody>
          <a:bodyPr vert="horz" wrap="square" lIns="93854" tIns="46926" rIns="93854" bIns="46926" numCol="1" anchor="b" anchorCtr="0" compatLnSpc="1">
            <a:prstTxWarp prst="textNoShape">
              <a:avLst/>
            </a:prstTxWarp>
          </a:bodyPr>
          <a:lstStyle>
            <a:lvl1pPr algn="r" defTabSz="938213" eaLnBrk="0" hangingPunct="0">
              <a:defRPr sz="1200">
                <a:latin typeface="Times New Roman" pitchFamily="18" charset="0"/>
              </a:defRPr>
            </a:lvl1pPr>
          </a:lstStyle>
          <a:p>
            <a:fld id="{0B1D2C2C-807A-4C25-9DC2-8AC2CF173F8C}"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5858A-A8A5-486B-B252-734275730CCE}" type="slidenum">
              <a:rPr lang="en-US"/>
              <a:pPr/>
              <a:t>2</a:t>
            </a:fld>
            <a:endParaRPr lang="en-US"/>
          </a:p>
        </p:txBody>
      </p:sp>
      <p:sp>
        <p:nvSpPr>
          <p:cNvPr id="1070082" name="Rectangle 2"/>
          <p:cNvSpPr>
            <a:spLocks noGrp="1" noRot="1" noChangeAspect="1" noChangeArrowheads="1" noTextEdit="1"/>
          </p:cNvSpPr>
          <p:nvPr>
            <p:ph type="sldImg"/>
          </p:nvPr>
        </p:nvSpPr>
        <p:spPr>
          <a:ln/>
        </p:spPr>
      </p:sp>
      <p:sp>
        <p:nvSpPr>
          <p:cNvPr id="10700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A331E-CCDD-4AED-BB11-F645DE12151B}" type="slidenum">
              <a:rPr lang="en-US"/>
              <a:pPr/>
              <a:t>13</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84199-FC54-4CEA-96E9-39B81EF7BC11}" type="slidenum">
              <a:rPr lang="en-US"/>
              <a:pPr/>
              <a:t>14</a:t>
            </a:fld>
            <a:endParaRPr lang="en-US"/>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730D6-E4F7-4DEF-A294-84F0A405B97B}" type="slidenum">
              <a:rPr lang="en-US"/>
              <a:pPr/>
              <a:t>15</a:t>
            </a:fld>
            <a:endParaRPr lang="en-US"/>
          </a:p>
        </p:txBody>
      </p:sp>
      <p:sp>
        <p:nvSpPr>
          <p:cNvPr id="1074178" name="Rectangle 2"/>
          <p:cNvSpPr>
            <a:spLocks noGrp="1" noRot="1" noChangeAspect="1" noChangeArrowheads="1" noTextEdit="1"/>
          </p:cNvSpPr>
          <p:nvPr>
            <p:ph type="sldImg"/>
          </p:nvPr>
        </p:nvSpPr>
        <p:spPr>
          <a:ln/>
        </p:spPr>
      </p:sp>
      <p:sp>
        <p:nvSpPr>
          <p:cNvPr id="10741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68610-A4A4-41F2-8D0B-8051404D7EA2}" type="slidenum">
              <a:rPr lang="en-US"/>
              <a:pPr/>
              <a:t>16</a:t>
            </a:fld>
            <a:endParaRPr lang="en-US"/>
          </a:p>
        </p:txBody>
      </p:sp>
      <p:sp>
        <p:nvSpPr>
          <p:cNvPr id="1072130" name="Rectangle 2"/>
          <p:cNvSpPr>
            <a:spLocks noGrp="1" noRot="1" noChangeAspect="1" noChangeArrowheads="1" noTextEdit="1"/>
          </p:cNvSpPr>
          <p:nvPr>
            <p:ph type="sldImg"/>
          </p:nvPr>
        </p:nvSpPr>
        <p:spPr>
          <a:ln/>
        </p:spPr>
      </p:sp>
      <p:sp>
        <p:nvSpPr>
          <p:cNvPr id="10721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9BB6D-EECE-4A6C-8E97-7F0B09133808}" type="slidenum">
              <a:rPr lang="en-US"/>
              <a:pPr/>
              <a:t>17</a:t>
            </a:fld>
            <a:endParaRPr lang="en-US"/>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C96D1-62AF-4112-B63F-B08137920862}" type="slidenum">
              <a:rPr lang="en-US"/>
              <a:pPr/>
              <a:t>18</a:t>
            </a:fld>
            <a:endParaRPr lang="en-US"/>
          </a:p>
        </p:txBody>
      </p:sp>
      <p:sp>
        <p:nvSpPr>
          <p:cNvPr id="1006594" name="Rectangle 2"/>
          <p:cNvSpPr>
            <a:spLocks noGrp="1" noRot="1" noChangeAspect="1" noChangeArrowheads="1" noTextEdit="1"/>
          </p:cNvSpPr>
          <p:nvPr>
            <p:ph type="sldImg"/>
          </p:nvPr>
        </p:nvSpPr>
        <p:spPr>
          <a:ln/>
        </p:spPr>
      </p:sp>
      <p:sp>
        <p:nvSpPr>
          <p:cNvPr id="10065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6C4D5-7DC7-4E32-8AE7-ED4D70A92072}" type="slidenum">
              <a:rPr lang="en-US"/>
              <a:pPr/>
              <a:t>19</a:t>
            </a:fld>
            <a:endParaRPr 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72EEA-4501-4431-BF9C-E61D4298A99F}" type="slidenum">
              <a:rPr lang="en-US"/>
              <a:pPr/>
              <a:t>20</a:t>
            </a:fld>
            <a:endParaRPr lang="en-US"/>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A9611-200D-46DB-9BCD-A6137D0516EE}" type="slidenum">
              <a:rPr lang="en-US"/>
              <a:pPr/>
              <a:t>21</a:t>
            </a:fld>
            <a:endParaRPr lang="en-US"/>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77C4C-81DB-4AA0-A1DE-7AF52B3EF547}" type="slidenum">
              <a:rPr lang="en-US"/>
              <a:pPr/>
              <a:t>22</a:t>
            </a:fld>
            <a:endParaRPr lang="en-US"/>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2FF12-5724-4AA8-A3CE-8F5CD6860E77}" type="slidenum">
              <a:rPr lang="en-US"/>
              <a:pPr/>
              <a:t>3</a:t>
            </a:fld>
            <a:endParaRPr 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EF476-A40E-4A02-B2FC-47096AE051DA}" type="slidenum">
              <a:rPr lang="en-US"/>
              <a:pPr/>
              <a:t>23</a:t>
            </a:fld>
            <a:endParaRPr lang="en-US"/>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CADF-9881-4BFC-AE21-B38FF00D7EEF}" type="slidenum">
              <a:rPr lang="en-US"/>
              <a:pPr/>
              <a:t>24</a:t>
            </a:fld>
            <a:endParaRPr lang="en-US"/>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DFD60-7485-4CE8-8E8D-CDC128BA4614}" type="slidenum">
              <a:rPr lang="en-US"/>
              <a:pPr/>
              <a:t>25</a:t>
            </a:fld>
            <a:endParaRPr 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F18D-950E-41E4-A17F-4F2950E531D2}" type="slidenum">
              <a:rPr lang="en-US"/>
              <a:pPr/>
              <a:t>26</a:t>
            </a:fld>
            <a:endParaRPr lang="en-US"/>
          </a:p>
        </p:txBody>
      </p:sp>
      <p:sp>
        <p:nvSpPr>
          <p:cNvPr id="1041410" name="Rectangle 2"/>
          <p:cNvSpPr>
            <a:spLocks noGrp="1" noRot="1" noChangeAspect="1" noChangeArrowheads="1" noTextEdit="1"/>
          </p:cNvSpPr>
          <p:nvPr>
            <p:ph type="sldImg"/>
          </p:nvPr>
        </p:nvSpPr>
        <p:spPr>
          <a:ln/>
        </p:spPr>
      </p:sp>
      <p:sp>
        <p:nvSpPr>
          <p:cNvPr id="10414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4E190-9F51-445C-A6C5-9FADA5CB2203}" type="slidenum">
              <a:rPr lang="en-US"/>
              <a:pPr/>
              <a:t>27</a:t>
            </a:fld>
            <a:endParaRPr lang="en-US"/>
          </a:p>
        </p:txBody>
      </p:sp>
      <p:sp>
        <p:nvSpPr>
          <p:cNvPr id="1043458" name="Rectangle 2"/>
          <p:cNvSpPr>
            <a:spLocks noGrp="1" noRot="1" noChangeAspect="1" noChangeArrowheads="1" noTextEdit="1"/>
          </p:cNvSpPr>
          <p:nvPr>
            <p:ph type="sldImg"/>
          </p:nvPr>
        </p:nvSpPr>
        <p:spPr>
          <a:ln/>
        </p:spPr>
      </p:sp>
      <p:sp>
        <p:nvSpPr>
          <p:cNvPr id="10434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08453-468D-4B21-8691-3B7B4D442C57}" type="slidenum">
              <a:rPr lang="en-US"/>
              <a:pPr/>
              <a:t>28</a:t>
            </a:fld>
            <a:endParaRPr lang="en-US"/>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1FF12-18EC-44EE-81FF-8FF065D8D34D}" type="slidenum">
              <a:rPr lang="en-US"/>
              <a:pPr/>
              <a:t>29</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039EF-4659-42AA-929A-C1875698E328}" type="slidenum">
              <a:rPr lang="en-US"/>
              <a:pPr/>
              <a:t>30</a:t>
            </a:fld>
            <a:endParaRPr lang="en-US"/>
          </a:p>
        </p:txBody>
      </p:sp>
      <p:sp>
        <p:nvSpPr>
          <p:cNvPr id="1076226" name="Rectangle 2"/>
          <p:cNvSpPr>
            <a:spLocks noGrp="1" noRot="1" noChangeAspect="1" noChangeArrowheads="1" noTextEdit="1"/>
          </p:cNvSpPr>
          <p:nvPr>
            <p:ph type="sldImg"/>
          </p:nvPr>
        </p:nvSpPr>
        <p:spPr>
          <a:ln/>
        </p:spPr>
      </p:sp>
      <p:sp>
        <p:nvSpPr>
          <p:cNvPr id="10762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A35C5-ED8A-4AA7-992B-9540590FE5F2}" type="slidenum">
              <a:rPr lang="en-US"/>
              <a:pPr/>
              <a:t>31</a:t>
            </a:fld>
            <a:endParaRPr 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64740-B41F-474E-9308-F73CFD567214}" type="slidenum">
              <a:rPr lang="en-US"/>
              <a:pPr/>
              <a:t>32</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8B220-511C-4C19-9659-BE31776DC632}" type="slidenum">
              <a:rPr lang="en-US"/>
              <a:pPr/>
              <a:t>4</a:t>
            </a:fld>
            <a:endParaRPr lang="en-US"/>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63AE8-77B6-46BF-8010-F7F2816C128E}" type="slidenum">
              <a:rPr lang="en-US"/>
              <a:pPr/>
              <a:t>33</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88511-AB48-41D0-9E1E-9E7027949CEF}" type="slidenum">
              <a:rPr lang="en-US"/>
              <a:pPr/>
              <a:t>34</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067BF-D8DA-43AD-B1A9-C043DC9294D6}" type="slidenum">
              <a:rPr lang="en-US"/>
              <a:pPr/>
              <a:t>35</a:t>
            </a:fld>
            <a:endParaRPr lang="en-US"/>
          </a:p>
        </p:txBody>
      </p:sp>
      <p:sp>
        <p:nvSpPr>
          <p:cNvPr id="1055746" name="Rectangle 2"/>
          <p:cNvSpPr>
            <a:spLocks noGrp="1" noRot="1" noChangeAspect="1" noChangeArrowheads="1" noTextEdit="1"/>
          </p:cNvSpPr>
          <p:nvPr>
            <p:ph type="sldImg"/>
          </p:nvPr>
        </p:nvSpPr>
        <p:spPr>
          <a:ln/>
        </p:spPr>
      </p:sp>
      <p:sp>
        <p:nvSpPr>
          <p:cNvPr id="10557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C968E-E0FA-40EE-ABF0-778CED012A60}" type="slidenum">
              <a:rPr lang="en-US"/>
              <a:pPr/>
              <a:t>36</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D2823-F313-4179-9DD9-D14EAA60827B}" type="slidenum">
              <a:rPr lang="en-US"/>
              <a:pPr/>
              <a:t>37</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1CC27-0B6E-46D0-8CC3-5922F0FCDDCC}" type="slidenum">
              <a:rPr lang="en-US"/>
              <a:pPr/>
              <a:t>38</a:t>
            </a:fld>
            <a:endParaRPr lang="en-US"/>
          </a:p>
        </p:txBody>
      </p:sp>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8E537-5F73-4108-BED0-3EDECCA22EED}" type="slidenum">
              <a:rPr lang="en-US"/>
              <a:pPr/>
              <a:t>5</a:t>
            </a:fld>
            <a:endParaRPr lang="en-US"/>
          </a:p>
        </p:txBody>
      </p:sp>
      <p:sp>
        <p:nvSpPr>
          <p:cNvPr id="979970" name="Rectangle 2"/>
          <p:cNvSpPr>
            <a:spLocks noGrp="1" noRot="1" noChangeAspect="1" noChangeArrowheads="1" noTextEdit="1"/>
          </p:cNvSpPr>
          <p:nvPr>
            <p:ph type="sldImg"/>
          </p:nvPr>
        </p:nvSpPr>
        <p:spPr>
          <a:ln/>
        </p:spPr>
      </p:sp>
      <p:sp>
        <p:nvSpPr>
          <p:cNvPr id="9799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FC859-9CE7-4446-86CC-E85F6A5AF39D}" type="slidenum">
              <a:rPr lang="en-US"/>
              <a:pPr/>
              <a:t>6</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4F432-ECD3-4EA7-83D4-85D1150AFBBA}" type="slidenum">
              <a:rPr lang="en-US"/>
              <a:pPr/>
              <a:t>7</a:t>
            </a:fld>
            <a:endParaRPr lang="en-US"/>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67AC6-7EF9-4447-8B37-887B102D7487}" type="slidenum">
              <a:rPr lang="en-US"/>
              <a:pPr/>
              <a:t>8</a:t>
            </a:fld>
            <a:endParaRPr lang="en-US"/>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32BE1-DFF7-4A60-95CD-5D8914B4D54D}" type="slidenum">
              <a:rPr lang="en-US"/>
              <a:pPr/>
              <a:t>9</a:t>
            </a:fld>
            <a:endParaRPr lang="en-US"/>
          </a:p>
        </p:txBody>
      </p:sp>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0492F-77FF-4495-80A3-373D37E45EF6}" type="slidenum">
              <a:rPr lang="en-US"/>
              <a:pPr/>
              <a:t>11</a:t>
            </a:fld>
            <a:endParaRPr lang="en-US"/>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95656" name="Picture 40" descr="48 pt logo"/>
          <p:cNvPicPr>
            <a:picLocks noChangeAspect="1" noChangeArrowheads="1"/>
          </p:cNvPicPr>
          <p:nvPr userDrawn="1"/>
        </p:nvPicPr>
        <p:blipFill>
          <a:blip r:embed="rId3" cstate="print"/>
          <a:srcRect/>
          <a:stretch>
            <a:fillRect/>
          </a:stretch>
        </p:blipFill>
        <p:spPr bwMode="auto">
          <a:xfrm>
            <a:off x="7912100" y="5988050"/>
            <a:ext cx="874713" cy="490538"/>
          </a:xfrm>
          <a:prstGeom prst="rect">
            <a:avLst/>
          </a:prstGeom>
          <a:noFill/>
        </p:spPr>
      </p:pic>
      <p:sp>
        <p:nvSpPr>
          <p:cNvPr id="495657" name="Rectangle 41"/>
          <p:cNvSpPr>
            <a:spLocks noGrp="1" noChangeArrowheads="1"/>
          </p:cNvSpPr>
          <p:nvPr>
            <p:ph type="dt" sz="half" idx="2"/>
          </p:nvPr>
        </p:nvSpPr>
        <p:spPr/>
        <p:txBody>
          <a:bodyPr/>
          <a:lstStyle>
            <a:lvl1pPr>
              <a:defRPr/>
            </a:lvl1pPr>
          </a:lstStyle>
          <a:p>
            <a:r>
              <a:rPr lang="en-US"/>
              <a:t>© 3M 2007.  All Rights Reserved.</a:t>
            </a:r>
          </a:p>
        </p:txBody>
      </p:sp>
      <p:sp>
        <p:nvSpPr>
          <p:cNvPr id="495665" name="Rectangle 49"/>
          <p:cNvSpPr>
            <a:spLocks noChangeArrowheads="1"/>
          </p:cNvSpPr>
          <p:nvPr userDrawn="1"/>
        </p:nvSpPr>
        <p:spPr bwMode="auto">
          <a:xfrm>
            <a:off x="685800" y="622300"/>
            <a:ext cx="7924800" cy="493713"/>
          </a:xfrm>
          <a:prstGeom prst="rect">
            <a:avLst/>
          </a:prstGeom>
          <a:noFill/>
          <a:ln w="9525">
            <a:noFill/>
            <a:miter lim="800000"/>
            <a:headEnd/>
            <a:tailEnd/>
          </a:ln>
          <a:effectLst/>
        </p:spPr>
        <p:txBody>
          <a:bodyPr lIns="0" tIns="0" rIns="0" bIns="0"/>
          <a:lstStyle/>
          <a:p>
            <a:pPr>
              <a:lnSpc>
                <a:spcPct val="85000"/>
              </a:lnSpc>
            </a:pPr>
            <a:r>
              <a:rPr lang="de-DE" sz="3200">
                <a:latin typeface="Arial Narrow" pitchFamily="34" charset="0"/>
              </a:rPr>
              <a:t> </a:t>
            </a:r>
          </a:p>
        </p:txBody>
      </p:sp>
      <p:sp>
        <p:nvSpPr>
          <p:cNvPr id="495666" name="Rectangle 50"/>
          <p:cNvSpPr>
            <a:spLocks noGrp="1" noChangeArrowheads="1"/>
          </p:cNvSpPr>
          <p:nvPr>
            <p:ph type="ctrTitle" sz="quarter"/>
            <p:custDataLst>
              <p:tags r:id="rId1"/>
            </p:custDataLst>
          </p:nvPr>
        </p:nvSpPr>
        <p:spPr>
          <a:xfrm>
            <a:off x="685800" y="560388"/>
            <a:ext cx="7772400" cy="201612"/>
          </a:xfrm>
        </p:spPr>
        <p:txBody>
          <a:bodyPr/>
          <a:lstStyle>
            <a:lvl1pPr>
              <a:lnSpc>
                <a:spcPct val="85000"/>
              </a:lnSpc>
              <a:defRPr/>
            </a:lvl1pPr>
          </a:lstStyle>
          <a:p>
            <a:r>
              <a:rPr lang="en-US"/>
              <a:t>Click to edit Master title style</a:t>
            </a:r>
          </a:p>
        </p:txBody>
      </p:sp>
      <p:sp>
        <p:nvSpPr>
          <p:cNvPr id="495667" name="Rectangle 51"/>
          <p:cNvSpPr>
            <a:spLocks noGrp="1" noChangeArrowheads="1"/>
          </p:cNvSpPr>
          <p:nvPr>
            <p:ph type="subTitle" sz="quarter" idx="1"/>
          </p:nvPr>
        </p:nvSpPr>
        <p:spPr>
          <a:xfrm>
            <a:off x="685800" y="1028700"/>
            <a:ext cx="6400800" cy="381000"/>
          </a:xfrm>
        </p:spPr>
        <p:txBody>
          <a:bodyPr/>
          <a:lstStyle>
            <a:lvl1pPr marL="0" indent="0">
              <a:buFont typeface="Wingdings" pitchFamily="2" charset="2"/>
              <a:buNone/>
              <a:defRPr sz="1600">
                <a:solidFill>
                  <a:schemeClr val="bg2"/>
                </a:solidFill>
              </a:defRPr>
            </a:lvl1pPr>
          </a:lstStyle>
          <a:p>
            <a:r>
              <a:rPr lang="en-US"/>
              <a:t>Click to edit Master subtitle style</a:t>
            </a:r>
          </a:p>
        </p:txBody>
      </p:sp>
      <p:sp>
        <p:nvSpPr>
          <p:cNvPr id="495711" name="Text Box 95"/>
          <p:cNvSpPr txBox="1">
            <a:spLocks noChangeArrowheads="1"/>
          </p:cNvSpPr>
          <p:nvPr userDrawn="1"/>
        </p:nvSpPr>
        <p:spPr bwMode="auto">
          <a:xfrm>
            <a:off x="685800" y="195263"/>
            <a:ext cx="1798638" cy="244475"/>
          </a:xfrm>
          <a:prstGeom prst="rect">
            <a:avLst/>
          </a:prstGeom>
          <a:noFill/>
          <a:ln w="9525">
            <a:noFill/>
            <a:miter lim="800000"/>
            <a:headEnd/>
            <a:tailEnd/>
          </a:ln>
          <a:effectLst/>
        </p:spPr>
        <p:txBody>
          <a:bodyPr wrap="none" lIns="0" tIns="0" rIns="0" bIns="0">
            <a:spAutoFit/>
          </a:bodyPr>
          <a:lstStyle/>
          <a:p>
            <a:r>
              <a:rPr lang="en-US" sz="1600">
                <a:solidFill>
                  <a:srgbClr val="B2B2B2"/>
                </a:solidFill>
                <a:latin typeface="Arial Narrow" pitchFamily="34" charset="0"/>
              </a:rPr>
              <a:t>3M Télécommunications</a:t>
            </a:r>
          </a:p>
        </p:txBody>
      </p:sp>
      <p:pic>
        <p:nvPicPr>
          <p:cNvPr id="495713" name="Picture 97" descr="3M_Titel_Elektro+Telekom-2"/>
          <p:cNvPicPr>
            <a:picLocks noChangeAspect="1" noChangeArrowheads="1"/>
          </p:cNvPicPr>
          <p:nvPr userDrawn="1"/>
        </p:nvPicPr>
        <p:blipFill>
          <a:blip r:embed="rId4" cstate="print"/>
          <a:srcRect/>
          <a:stretch>
            <a:fillRect/>
          </a:stretch>
        </p:blipFill>
        <p:spPr bwMode="auto">
          <a:xfrm>
            <a:off x="0" y="1592263"/>
            <a:ext cx="9144000" cy="3633787"/>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5665"/>
                                        </p:tgtEl>
                                        <p:attrNameLst>
                                          <p:attrName>style.visibility</p:attrName>
                                        </p:attrNameLst>
                                      </p:cBhvr>
                                      <p:to>
                                        <p:strVal val="visible"/>
                                      </p:to>
                                    </p:set>
                                    <p:animEffect transition="in" filter="fade">
                                      <p:cBhvr>
                                        <p:cTn id="7" dur="1000"/>
                                        <p:tgtEl>
                                          <p:spTgt spid="49566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95713"/>
                                        </p:tgtEl>
                                        <p:attrNameLst>
                                          <p:attrName>style.visibility</p:attrName>
                                        </p:attrNameLst>
                                      </p:cBhvr>
                                      <p:to>
                                        <p:strVal val="visible"/>
                                      </p:to>
                                    </p:set>
                                    <p:animEffect transition="in" filter="fade">
                                      <p:cBhvr>
                                        <p:cTn id="11" dur="1000"/>
                                        <p:tgtEl>
                                          <p:spTgt spid="495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6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22300"/>
            <a:ext cx="1981200" cy="51181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22300"/>
            <a:ext cx="5791200" cy="51181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628775"/>
            <a:ext cx="3529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367213" y="1628775"/>
            <a:ext cx="3529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en-US"/>
              <a:t>© 3M 2007.  All Rights Reserved.</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4595" name="Rectangle 3"/>
          <p:cNvSpPr>
            <a:spLocks noGrp="1" noChangeArrowheads="1"/>
          </p:cNvSpPr>
          <p:nvPr>
            <p:ph type="title"/>
          </p:nvPr>
        </p:nvSpPr>
        <p:spPr bwMode="auto">
          <a:xfrm>
            <a:off x="685800" y="622300"/>
            <a:ext cx="7924800" cy="4937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Mastertitelformat bearbeiten</a:t>
            </a:r>
          </a:p>
        </p:txBody>
      </p:sp>
      <p:sp>
        <p:nvSpPr>
          <p:cNvPr id="494596" name="Rectangle 4"/>
          <p:cNvSpPr>
            <a:spLocks noGrp="1" noChangeArrowheads="1"/>
          </p:cNvSpPr>
          <p:nvPr>
            <p:ph type="body" idx="1"/>
          </p:nvPr>
        </p:nvSpPr>
        <p:spPr bwMode="auto">
          <a:xfrm>
            <a:off x="685800" y="1628775"/>
            <a:ext cx="7210425" cy="4111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494598" name="Rectangle 6"/>
          <p:cNvSpPr>
            <a:spLocks noChangeArrowheads="1"/>
          </p:cNvSpPr>
          <p:nvPr/>
        </p:nvSpPr>
        <p:spPr bwMode="auto">
          <a:xfrm>
            <a:off x="176213" y="6435725"/>
            <a:ext cx="484187" cy="231775"/>
          </a:xfrm>
          <a:prstGeom prst="rect">
            <a:avLst/>
          </a:prstGeom>
          <a:noFill/>
          <a:ln w="9525">
            <a:noFill/>
            <a:miter lim="800000"/>
            <a:headEnd/>
            <a:tailEnd/>
          </a:ln>
          <a:effectLst/>
        </p:spPr>
        <p:txBody>
          <a:bodyPr lIns="0" tIns="0" rIns="0" bIns="0"/>
          <a:lstStyle/>
          <a:p>
            <a:fld id="{A9FBF688-DD4A-4E50-A8F8-FE0AF3289A82}" type="slidenum">
              <a:rPr lang="en-US" sz="1000">
                <a:solidFill>
                  <a:srgbClr val="808080"/>
                </a:solidFill>
                <a:latin typeface="Arial Narrow" pitchFamily="34" charset="0"/>
              </a:rPr>
              <a:pPr/>
              <a:t>‹N°›</a:t>
            </a:fld>
            <a:endParaRPr lang="en-US" sz="900">
              <a:solidFill>
                <a:srgbClr val="808080"/>
              </a:solidFill>
              <a:latin typeface="Arial Black" pitchFamily="34" charset="0"/>
            </a:endParaRPr>
          </a:p>
        </p:txBody>
      </p:sp>
      <p:sp>
        <p:nvSpPr>
          <p:cNvPr id="494600" name="Rectangle 8"/>
          <p:cNvSpPr>
            <a:spLocks noGrp="1" noChangeArrowheads="1"/>
          </p:cNvSpPr>
          <p:nvPr>
            <p:ph type="dt" sz="half" idx="2"/>
          </p:nvPr>
        </p:nvSpPr>
        <p:spPr bwMode="auto">
          <a:xfrm>
            <a:off x="657225" y="6572250"/>
            <a:ext cx="2133600"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808080"/>
                </a:solidFill>
                <a:latin typeface="+mn-lt"/>
              </a:defRPr>
            </a:lvl1pPr>
          </a:lstStyle>
          <a:p>
            <a:r>
              <a:rPr lang="en-US"/>
              <a:t>© 3M 2007.  All Rights Reserved.</a:t>
            </a:r>
          </a:p>
        </p:txBody>
      </p:sp>
      <p:sp>
        <p:nvSpPr>
          <p:cNvPr id="494602" name="Text Box 10"/>
          <p:cNvSpPr txBox="1">
            <a:spLocks noChangeArrowheads="1"/>
          </p:cNvSpPr>
          <p:nvPr/>
        </p:nvSpPr>
        <p:spPr bwMode="auto">
          <a:xfrm>
            <a:off x="685800" y="195263"/>
            <a:ext cx="46038" cy="244475"/>
          </a:xfrm>
          <a:prstGeom prst="rect">
            <a:avLst/>
          </a:prstGeom>
          <a:noFill/>
          <a:ln w="9525">
            <a:noFill/>
            <a:miter lim="800000"/>
            <a:headEnd/>
            <a:tailEnd/>
          </a:ln>
          <a:effectLst/>
        </p:spPr>
        <p:txBody>
          <a:bodyPr wrap="none" lIns="0" tIns="0" rIns="0" bIns="0">
            <a:spAutoFit/>
          </a:bodyPr>
          <a:lstStyle/>
          <a:p>
            <a:r>
              <a:rPr lang="en-US" sz="1600">
                <a:solidFill>
                  <a:srgbClr val="B2B2B2"/>
                </a:solidFill>
                <a:latin typeface="Arial Narrow" pitchFamily="34" charset="0"/>
              </a:rPr>
              <a:t> </a:t>
            </a:r>
          </a:p>
        </p:txBody>
      </p:sp>
      <p:pic>
        <p:nvPicPr>
          <p:cNvPr id="494606" name="Picture 14" descr="48 pt logo"/>
          <p:cNvPicPr>
            <a:picLocks noChangeAspect="1" noChangeArrowheads="1"/>
          </p:cNvPicPr>
          <p:nvPr userDrawn="1"/>
        </p:nvPicPr>
        <p:blipFill>
          <a:blip r:embed="rId13" cstate="print"/>
          <a:srcRect/>
          <a:stretch>
            <a:fillRect/>
          </a:stretch>
        </p:blipFill>
        <p:spPr bwMode="auto">
          <a:xfrm>
            <a:off x="8150225" y="6172200"/>
            <a:ext cx="685800" cy="382588"/>
          </a:xfrm>
          <a:prstGeom prst="rect">
            <a:avLst/>
          </a:prstGeom>
          <a:noFill/>
        </p:spPr>
      </p:pic>
      <p:pic>
        <p:nvPicPr>
          <p:cNvPr id="494623" name="Picture 31" descr="3M_Titel_Elektro+Telekom-6"/>
          <p:cNvPicPr>
            <a:picLocks noChangeAspect="1" noChangeArrowheads="1"/>
          </p:cNvPicPr>
          <p:nvPr userDrawn="1"/>
        </p:nvPicPr>
        <p:blipFill>
          <a:blip r:embed="rId14" cstate="print"/>
          <a:srcRect l="89377" r="5901"/>
          <a:stretch>
            <a:fillRect/>
          </a:stretch>
        </p:blipFill>
        <p:spPr bwMode="auto">
          <a:xfrm>
            <a:off x="0" y="1592263"/>
            <a:ext cx="431800" cy="3633787"/>
          </a:xfrm>
          <a:prstGeom prst="rect">
            <a:avLst/>
          </a:prstGeom>
          <a:noFill/>
        </p:spPr>
      </p:pic>
      <p:sp>
        <p:nvSpPr>
          <p:cNvPr id="494624" name="Text Box 32"/>
          <p:cNvSpPr txBox="1">
            <a:spLocks noChangeArrowheads="1"/>
          </p:cNvSpPr>
          <p:nvPr userDrawn="1"/>
        </p:nvSpPr>
        <p:spPr bwMode="auto">
          <a:xfrm>
            <a:off x="685800" y="171450"/>
            <a:ext cx="2476500" cy="274638"/>
          </a:xfrm>
          <a:prstGeom prst="rect">
            <a:avLst/>
          </a:prstGeom>
          <a:noFill/>
          <a:ln w="9525">
            <a:noFill/>
            <a:miter lim="800000"/>
            <a:headEnd/>
            <a:tailEnd/>
          </a:ln>
          <a:effectLst/>
        </p:spPr>
        <p:txBody>
          <a:bodyPr wrap="none" lIns="0" tIns="0" rIns="0" bIns="0">
            <a:spAutoFit/>
          </a:bodyPr>
          <a:lstStyle/>
          <a:p>
            <a:r>
              <a:rPr lang="en-US">
                <a:solidFill>
                  <a:srgbClr val="B2B2B2"/>
                </a:solidFill>
              </a:rPr>
              <a:t>3M Télécommunications</a:t>
            </a:r>
            <a:endParaRPr lang="en-US" sz="1600">
              <a:solidFill>
                <a:srgbClr val="B2B2B2"/>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med">
    <p:fade/>
  </p:transition>
  <p:timing>
    <p:tnLst>
      <p:par>
        <p:cTn id="1" dur="indefinite" restart="never" nodeType="tmRoot"/>
      </p:par>
    </p:tnLst>
  </p:timing>
  <p:hf sldNum="0" hdr="0" ftr="0"/>
  <p:txStyles>
    <p:titleStyle>
      <a:lvl1pPr algn="l" rtl="0" fontAlgn="base">
        <a:lnSpc>
          <a:spcPct val="75000"/>
        </a:lnSpc>
        <a:spcBef>
          <a:spcPct val="0"/>
        </a:spcBef>
        <a:spcAft>
          <a:spcPct val="0"/>
        </a:spcAft>
        <a:defRPr sz="3200">
          <a:solidFill>
            <a:schemeClr val="tx1"/>
          </a:solidFill>
          <a:latin typeface="+mj-lt"/>
          <a:ea typeface="+mj-ea"/>
          <a:cs typeface="+mj-cs"/>
        </a:defRPr>
      </a:lvl1pPr>
      <a:lvl2pPr algn="l" rtl="0" fontAlgn="base">
        <a:lnSpc>
          <a:spcPct val="75000"/>
        </a:lnSpc>
        <a:spcBef>
          <a:spcPct val="0"/>
        </a:spcBef>
        <a:spcAft>
          <a:spcPct val="0"/>
        </a:spcAft>
        <a:defRPr sz="3200">
          <a:solidFill>
            <a:schemeClr val="tx1"/>
          </a:solidFill>
          <a:latin typeface="Arial Narrow" pitchFamily="34" charset="0"/>
          <a:cs typeface="Arial" charset="0"/>
        </a:defRPr>
      </a:lvl2pPr>
      <a:lvl3pPr algn="l" rtl="0" fontAlgn="base">
        <a:lnSpc>
          <a:spcPct val="75000"/>
        </a:lnSpc>
        <a:spcBef>
          <a:spcPct val="0"/>
        </a:spcBef>
        <a:spcAft>
          <a:spcPct val="0"/>
        </a:spcAft>
        <a:defRPr sz="3200">
          <a:solidFill>
            <a:schemeClr val="tx1"/>
          </a:solidFill>
          <a:latin typeface="Arial Narrow" pitchFamily="34" charset="0"/>
          <a:cs typeface="Arial" charset="0"/>
        </a:defRPr>
      </a:lvl3pPr>
      <a:lvl4pPr algn="l" rtl="0" fontAlgn="base">
        <a:lnSpc>
          <a:spcPct val="75000"/>
        </a:lnSpc>
        <a:spcBef>
          <a:spcPct val="0"/>
        </a:spcBef>
        <a:spcAft>
          <a:spcPct val="0"/>
        </a:spcAft>
        <a:defRPr sz="3200">
          <a:solidFill>
            <a:schemeClr val="tx1"/>
          </a:solidFill>
          <a:latin typeface="Arial Narrow" pitchFamily="34" charset="0"/>
          <a:cs typeface="Arial" charset="0"/>
        </a:defRPr>
      </a:lvl4pPr>
      <a:lvl5pPr algn="l" rtl="0" fontAlgn="base">
        <a:lnSpc>
          <a:spcPct val="75000"/>
        </a:lnSpc>
        <a:spcBef>
          <a:spcPct val="0"/>
        </a:spcBef>
        <a:spcAft>
          <a:spcPct val="0"/>
        </a:spcAft>
        <a:defRPr sz="3200">
          <a:solidFill>
            <a:schemeClr val="tx1"/>
          </a:solidFill>
          <a:latin typeface="Arial Narrow" pitchFamily="34" charset="0"/>
          <a:cs typeface="Arial" charset="0"/>
        </a:defRPr>
      </a:lvl5pPr>
      <a:lvl6pPr marL="457200" algn="l" rtl="0" fontAlgn="base">
        <a:lnSpc>
          <a:spcPct val="75000"/>
        </a:lnSpc>
        <a:spcBef>
          <a:spcPct val="0"/>
        </a:spcBef>
        <a:spcAft>
          <a:spcPct val="0"/>
        </a:spcAft>
        <a:defRPr sz="3200">
          <a:solidFill>
            <a:schemeClr val="tx1"/>
          </a:solidFill>
          <a:latin typeface="Arial Narrow" pitchFamily="34" charset="0"/>
          <a:cs typeface="Arial"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fontAlgn="base">
        <a:spcBef>
          <a:spcPct val="20000"/>
        </a:spcBef>
        <a:spcAft>
          <a:spcPct val="15000"/>
        </a:spcAft>
        <a:buClr>
          <a:schemeClr val="hlink"/>
        </a:buClr>
        <a:buFont typeface="Wingdings" pitchFamily="2" charset="2"/>
        <a:buChar char="§"/>
        <a:defRPr sz="2400">
          <a:solidFill>
            <a:schemeClr val="tx1"/>
          </a:solidFill>
          <a:latin typeface="+mn-lt"/>
          <a:ea typeface="+mn-ea"/>
          <a:cs typeface="+mn-cs"/>
        </a:defRPr>
      </a:lvl1pPr>
      <a:lvl2pPr marL="742950" indent="-285750" algn="l" rtl="0" fontAlgn="base">
        <a:spcBef>
          <a:spcPct val="10000"/>
        </a:spcBef>
        <a:spcAft>
          <a:spcPct val="20000"/>
        </a:spcAft>
        <a:buClr>
          <a:schemeClr val="hlink"/>
        </a:buClr>
        <a:buFont typeface="Wingdings" pitchFamily="2" charset="2"/>
        <a:buChar char="§"/>
        <a:defRPr sz="2000" i="1">
          <a:solidFill>
            <a:srgbClr val="4D4D4D"/>
          </a:solidFill>
          <a:latin typeface="+mn-lt"/>
          <a:cs typeface="+mn-cs"/>
        </a:defRPr>
      </a:lvl2pPr>
      <a:lvl3pPr marL="1143000" indent="-228600" algn="l" rtl="0" fontAlgn="base">
        <a:spcBef>
          <a:spcPct val="0"/>
        </a:spcBef>
        <a:spcAft>
          <a:spcPct val="20000"/>
        </a:spcAft>
        <a:buClr>
          <a:schemeClr val="hlink"/>
        </a:buClr>
        <a:buFont typeface="Wingdings" pitchFamily="2" charset="2"/>
        <a:buChar char="§"/>
        <a:defRPr sz="2000" i="1">
          <a:solidFill>
            <a:srgbClr val="4D4D4D"/>
          </a:solidFill>
          <a:latin typeface="+mn-lt"/>
          <a:cs typeface="+mn-cs"/>
        </a:defRPr>
      </a:lvl3pPr>
      <a:lvl4pPr marL="1600200" indent="-228600" algn="l" rtl="0" fontAlgn="base">
        <a:spcBef>
          <a:spcPct val="20000"/>
        </a:spcBef>
        <a:spcAft>
          <a:spcPct val="0"/>
        </a:spcAft>
        <a:buClr>
          <a:schemeClr val="hlink"/>
        </a:buClr>
        <a:buFont typeface="Wingdings" pitchFamily="2" charset="2"/>
        <a:buChar char="§"/>
        <a:defRPr sz="1600">
          <a:solidFill>
            <a:srgbClr val="4D4D4D"/>
          </a:solidFill>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1400">
          <a:solidFill>
            <a:srgbClr val="4D4D4D"/>
          </a:solidFill>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1400">
          <a:solidFill>
            <a:srgbClr val="4D4D4D"/>
          </a:solidFill>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1400">
          <a:solidFill>
            <a:srgbClr val="4D4D4D"/>
          </a:solidFill>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1400">
          <a:solidFill>
            <a:srgbClr val="4D4D4D"/>
          </a:solidFill>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1400">
          <a:solidFill>
            <a:srgbClr val="4D4D4D"/>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
          <p:cNvSpPr>
            <a:spLocks noGrp="1" noChangeArrowheads="1"/>
          </p:cNvSpPr>
          <p:nvPr>
            <p:ph type="dt" sz="half" idx="2"/>
          </p:nvPr>
        </p:nvSpPr>
        <p:spPr/>
        <p:txBody>
          <a:bodyPr/>
          <a:lstStyle/>
          <a:p>
            <a:r>
              <a:rPr lang="en-US"/>
              <a:t>© 3M 2007.  All Rights Reserved.</a:t>
            </a:r>
          </a:p>
        </p:txBody>
      </p:sp>
      <p:sp>
        <p:nvSpPr>
          <p:cNvPr id="983042" name="Rectangle 2"/>
          <p:cNvSpPr>
            <a:spLocks noGrp="1" noChangeArrowheads="1"/>
          </p:cNvSpPr>
          <p:nvPr>
            <p:ph type="ctrTitle"/>
          </p:nvPr>
        </p:nvSpPr>
        <p:spPr>
          <a:xfrm>
            <a:off x="684213" y="733425"/>
            <a:ext cx="8459787" cy="715963"/>
          </a:xfrm>
        </p:spPr>
        <p:txBody>
          <a:bodyPr/>
          <a:lstStyle/>
          <a:p>
            <a:r>
              <a:rPr lang="en-US" sz="5400" b="1" i="1">
                <a:solidFill>
                  <a:schemeClr val="hlink"/>
                </a:solidFill>
              </a:rPr>
              <a:t>NPC SC FS – Cleave Droit</a:t>
            </a:r>
            <a:endParaRPr lang="fr-FR" sz="5400" b="1" i="1">
              <a:solidFill>
                <a:schemeClr val="hlink"/>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en-US"/>
              <a:t>© 3M 2007.  All Rights Reserved.</a:t>
            </a:r>
          </a:p>
        </p:txBody>
      </p:sp>
      <p:sp>
        <p:nvSpPr>
          <p:cNvPr id="989186" name="Text Box 2"/>
          <p:cNvSpPr txBox="1">
            <a:spLocks noChangeArrowheads="1"/>
          </p:cNvSpPr>
          <p:nvPr/>
        </p:nvSpPr>
        <p:spPr bwMode="auto">
          <a:xfrm>
            <a:off x="609600" y="1352550"/>
            <a:ext cx="8026400" cy="3444875"/>
          </a:xfrm>
          <a:prstGeom prst="rect">
            <a:avLst/>
          </a:prstGeom>
          <a:noFill/>
          <a:ln w="9525">
            <a:noFill/>
            <a:miter lim="800000"/>
            <a:headEnd/>
            <a:tailEnd/>
          </a:ln>
          <a:effectLst/>
        </p:spPr>
        <p:txBody>
          <a:bodyPr>
            <a:spAutoFit/>
          </a:bodyPr>
          <a:lstStyle/>
          <a:p>
            <a:pPr algn="just">
              <a:spcBef>
                <a:spcPct val="50000"/>
              </a:spcBef>
              <a:buFontTx/>
              <a:buChar char="-"/>
            </a:pPr>
            <a:r>
              <a:rPr lang="fr-FR" sz="2000"/>
              <a:t> Après avoir dénudé le coating 250µm, on peut vérifier que tout a été enlevé en pinçant la fibre entre le pouce et l’index puis en se déplaçant le long de la fibre. Si des particules de coating sont restées collées, repasser la pince à dénuder.</a:t>
            </a:r>
          </a:p>
          <a:p>
            <a:pPr algn="just">
              <a:spcBef>
                <a:spcPct val="50000"/>
              </a:spcBef>
              <a:buFontTx/>
              <a:buChar char="-"/>
            </a:pPr>
            <a:r>
              <a:rPr lang="fr-FR" sz="2000"/>
              <a:t> Procéder ensuite au nettoyage:</a:t>
            </a:r>
          </a:p>
          <a:p>
            <a:pPr lvl="1" algn="just">
              <a:spcBef>
                <a:spcPct val="50000"/>
              </a:spcBef>
              <a:buFont typeface="Wingdings" pitchFamily="2" charset="2"/>
              <a:buChar char="è"/>
            </a:pPr>
            <a:r>
              <a:rPr lang="fr-FR" sz="2000"/>
              <a:t> Nettoyer la fibre nue (125µm) à l’aide de papier optique imbibé d’alcool isopropylique</a:t>
            </a:r>
          </a:p>
          <a:p>
            <a:pPr lvl="1" algn="just">
              <a:spcBef>
                <a:spcPct val="50000"/>
              </a:spcBef>
              <a:buFont typeface="Wingdings" pitchFamily="2" charset="2"/>
              <a:buChar char="è"/>
            </a:pPr>
            <a:r>
              <a:rPr lang="fr-FR" sz="2000"/>
              <a:t> 3 à 4 passages successifs vers l’extrémité de la fibre</a:t>
            </a:r>
          </a:p>
          <a:p>
            <a:pPr lvl="1" algn="just">
              <a:spcBef>
                <a:spcPct val="50000"/>
              </a:spcBef>
              <a:buFont typeface="Wingdings" pitchFamily="2" charset="2"/>
              <a:buChar char="è"/>
            </a:pPr>
            <a:r>
              <a:rPr lang="fr-FR" sz="2000"/>
              <a:t> La fibre doit « chanter » pendant cette opération.</a:t>
            </a:r>
          </a:p>
        </p:txBody>
      </p:sp>
      <p:sp>
        <p:nvSpPr>
          <p:cNvPr id="989187" name="Text Box 3"/>
          <p:cNvSpPr txBox="1">
            <a:spLocks noChangeArrowheads="1"/>
          </p:cNvSpPr>
          <p:nvPr/>
        </p:nvSpPr>
        <p:spPr bwMode="auto">
          <a:xfrm>
            <a:off x="762000" y="496888"/>
            <a:ext cx="7632700" cy="519112"/>
          </a:xfrm>
          <a:prstGeom prst="rect">
            <a:avLst/>
          </a:prstGeom>
          <a:noFill/>
          <a:ln w="9525">
            <a:noFill/>
            <a:miter lim="800000"/>
            <a:headEnd/>
            <a:tailEnd/>
          </a:ln>
          <a:effectLst/>
        </p:spPr>
        <p:txBody>
          <a:bodyPr>
            <a:spAutoFit/>
          </a:bodyPr>
          <a:lstStyle/>
          <a:p>
            <a:pPr algn="ctr">
              <a:spcBef>
                <a:spcPct val="50000"/>
              </a:spcBef>
            </a:pPr>
            <a:r>
              <a:rPr lang="fr-FR" sz="2800">
                <a:solidFill>
                  <a:schemeClr val="hlink"/>
                </a:solidFill>
              </a:rPr>
              <a:t>Nettoyage de la fibre après dénudage</a:t>
            </a:r>
          </a:p>
        </p:txBody>
      </p:sp>
      <p:sp>
        <p:nvSpPr>
          <p:cNvPr id="989188" name="Text Box 4"/>
          <p:cNvSpPr txBox="1">
            <a:spLocks noChangeArrowheads="1"/>
          </p:cNvSpPr>
          <p:nvPr/>
        </p:nvSpPr>
        <p:spPr bwMode="auto">
          <a:xfrm>
            <a:off x="546100" y="5192713"/>
            <a:ext cx="8356600" cy="468312"/>
          </a:xfrm>
          <a:prstGeom prst="rect">
            <a:avLst/>
          </a:prstGeom>
          <a:noFill/>
          <a:ln w="38100">
            <a:solidFill>
              <a:schemeClr val="tx1"/>
            </a:solidFill>
            <a:miter lim="800000"/>
            <a:headEnd/>
            <a:tailEnd/>
          </a:ln>
          <a:effectLst/>
        </p:spPr>
        <p:txBody>
          <a:bodyPr/>
          <a:lstStyle/>
          <a:p>
            <a:pPr>
              <a:spcBef>
                <a:spcPct val="50000"/>
              </a:spcBef>
            </a:pPr>
            <a:r>
              <a:rPr lang="fr-FR" sz="2000" b="1">
                <a:solidFill>
                  <a:srgbClr val="FF0000"/>
                </a:solidFill>
              </a:rPr>
              <a:t>Nota</a:t>
            </a:r>
            <a:r>
              <a:rPr lang="fr-FR" sz="2000">
                <a:solidFill>
                  <a:srgbClr val="FF0000"/>
                </a:solidFill>
              </a:rPr>
              <a:t>: ne jamais nettoyer une fibre après clivage </a:t>
            </a:r>
            <a:r>
              <a:rPr lang="fr-FR" sz="2000">
                <a:solidFill>
                  <a:srgbClr val="FF0000"/>
                </a:solidFill>
                <a:sym typeface="Wingdings" pitchFamily="2" charset="2"/>
              </a:rPr>
              <a:t></a:t>
            </a:r>
            <a:r>
              <a:rPr lang="fr-FR" sz="2000">
                <a:solidFill>
                  <a:srgbClr val="FF0000"/>
                </a:solidFill>
              </a:rPr>
              <a:t> toujours AVANT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9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918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918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9186">
                                            <p:txEl>
                                              <p:pRg st="3" end="3"/>
                                            </p:txEl>
                                          </p:spTgt>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989186">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2000"/>
                                  </p:stCondLst>
                                  <p:childTnLst>
                                    <p:set>
                                      <p:cBhvr>
                                        <p:cTn id="21" dur="1" fill="hold">
                                          <p:stCondLst>
                                            <p:cond delay="0"/>
                                          </p:stCondLst>
                                        </p:cTn>
                                        <p:tgtEl>
                                          <p:spTgt spid="989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6" grpId="0" uiExpand="1" build="allAtOnce"/>
      <p:bldP spid="9891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3"/>
          <p:cNvSpPr>
            <a:spLocks noGrp="1"/>
          </p:cNvSpPr>
          <p:nvPr>
            <p:ph type="dt" sz="half" idx="10"/>
          </p:nvPr>
        </p:nvSpPr>
        <p:spPr/>
        <p:txBody>
          <a:bodyPr/>
          <a:lstStyle/>
          <a:p>
            <a:r>
              <a:rPr lang="en-US"/>
              <a:t>© 3M 2007.  All Rights Reserved.</a:t>
            </a:r>
          </a:p>
        </p:txBody>
      </p:sp>
      <p:sp>
        <p:nvSpPr>
          <p:cNvPr id="996355" name="Rectangle 3"/>
          <p:cNvSpPr>
            <a:spLocks noGrp="1" noChangeArrowheads="1"/>
          </p:cNvSpPr>
          <p:nvPr>
            <p:ph type="title"/>
          </p:nvPr>
        </p:nvSpPr>
        <p:spPr/>
        <p:txBody>
          <a:bodyPr/>
          <a:lstStyle/>
          <a:p>
            <a:r>
              <a:rPr lang="en-US"/>
              <a:t>Outillage de mise en oeuvre nécessaire</a:t>
            </a:r>
          </a:p>
        </p:txBody>
      </p:sp>
      <p:sp>
        <p:nvSpPr>
          <p:cNvPr id="996356" name="Rectangle 4"/>
          <p:cNvSpPr>
            <a:spLocks noGrp="1" noChangeArrowheads="1"/>
          </p:cNvSpPr>
          <p:nvPr>
            <p:ph type="body" idx="1"/>
          </p:nvPr>
        </p:nvSpPr>
        <p:spPr>
          <a:xfrm>
            <a:off x="395288" y="1628775"/>
            <a:ext cx="2339975" cy="684213"/>
          </a:xfrm>
          <a:noFill/>
        </p:spPr>
        <p:txBody>
          <a:bodyPr/>
          <a:lstStyle/>
          <a:p>
            <a:pPr algn="ctr">
              <a:buFont typeface="Wingdings" pitchFamily="2" charset="2"/>
              <a:buNone/>
            </a:pPr>
            <a:r>
              <a:rPr lang="en-US" sz="2800"/>
              <a:t>Pince à dénuder</a:t>
            </a:r>
            <a:endParaRPr lang="en-US"/>
          </a:p>
        </p:txBody>
      </p:sp>
      <p:grpSp>
        <p:nvGrpSpPr>
          <p:cNvPr id="996394" name="Group 42"/>
          <p:cNvGrpSpPr>
            <a:grpSpLocks/>
          </p:cNvGrpSpPr>
          <p:nvPr/>
        </p:nvGrpSpPr>
        <p:grpSpPr bwMode="auto">
          <a:xfrm>
            <a:off x="2881313" y="1628775"/>
            <a:ext cx="3527425" cy="4851400"/>
            <a:chOff x="1815" y="1026"/>
            <a:chExt cx="2222" cy="3056"/>
          </a:xfrm>
        </p:grpSpPr>
        <p:pic>
          <p:nvPicPr>
            <p:cNvPr id="996381" name="Picture 29"/>
            <p:cNvPicPr>
              <a:picLocks noChangeAspect="1" noChangeArrowheads="1"/>
            </p:cNvPicPr>
            <p:nvPr/>
          </p:nvPicPr>
          <p:blipFill>
            <a:blip r:embed="rId3" cstate="print"/>
            <a:srcRect/>
            <a:stretch>
              <a:fillRect/>
            </a:stretch>
          </p:blipFill>
          <p:spPr bwMode="auto">
            <a:xfrm>
              <a:off x="2012" y="1752"/>
              <a:ext cx="1452" cy="1079"/>
            </a:xfrm>
            <a:prstGeom prst="rect">
              <a:avLst/>
            </a:prstGeom>
            <a:noFill/>
            <a:ln w="9525">
              <a:noFill/>
              <a:miter lim="800000"/>
              <a:headEnd/>
              <a:tailEnd/>
            </a:ln>
            <a:effectLst/>
          </p:spPr>
        </p:pic>
        <p:sp>
          <p:nvSpPr>
            <p:cNvPr id="996384" name="Rectangle 32"/>
            <p:cNvSpPr>
              <a:spLocks noChangeArrowheads="1"/>
            </p:cNvSpPr>
            <p:nvPr/>
          </p:nvSpPr>
          <p:spPr bwMode="auto">
            <a:xfrm>
              <a:off x="2001" y="1026"/>
              <a:ext cx="1474" cy="295"/>
            </a:xfrm>
            <a:prstGeom prst="rect">
              <a:avLst/>
            </a:prstGeom>
            <a:noFill/>
            <a:ln w="9525">
              <a:noFill/>
              <a:miter lim="800000"/>
              <a:headEnd/>
              <a:tailEnd/>
            </a:ln>
            <a:effectLst/>
          </p:spPr>
          <p:txBody>
            <a:bodyPr lIns="0" tIns="0" rIns="0" bIns="0"/>
            <a:lstStyle/>
            <a:p>
              <a:pPr marL="342900" indent="-342900" algn="ctr">
                <a:spcBef>
                  <a:spcPct val="20000"/>
                </a:spcBef>
                <a:spcAft>
                  <a:spcPct val="15000"/>
                </a:spcAft>
                <a:buClr>
                  <a:schemeClr val="hlink"/>
                </a:buClr>
                <a:buFont typeface="Wingdings" pitchFamily="2" charset="2"/>
                <a:buNone/>
              </a:pPr>
              <a:r>
                <a:rPr lang="en-US" sz="2800">
                  <a:latin typeface="Arial Narrow" pitchFamily="34" charset="0"/>
                </a:rPr>
                <a:t>Cliveuse</a:t>
              </a:r>
              <a:endParaRPr lang="en-US" sz="2400">
                <a:latin typeface="Arial Narrow" pitchFamily="34" charset="0"/>
              </a:endParaRPr>
            </a:p>
          </p:txBody>
        </p:sp>
        <p:sp>
          <p:nvSpPr>
            <p:cNvPr id="996388" name="Rectangle 36"/>
            <p:cNvSpPr>
              <a:spLocks noChangeArrowheads="1"/>
            </p:cNvSpPr>
            <p:nvPr/>
          </p:nvSpPr>
          <p:spPr bwMode="auto">
            <a:xfrm>
              <a:off x="1815" y="3113"/>
              <a:ext cx="2222" cy="969"/>
            </a:xfrm>
            <a:prstGeom prst="rect">
              <a:avLst/>
            </a:prstGeom>
            <a:noFill/>
            <a:ln w="3175">
              <a:noFill/>
              <a:miter lim="800000"/>
              <a:headEnd/>
              <a:tailEnd/>
            </a:ln>
            <a:effectLst/>
          </p:spPr>
          <p:txBody>
            <a:bodyPr lIns="0" tIns="0" rIns="0" bIns="0">
              <a:spAutoFit/>
            </a:bodyPr>
            <a:lstStyle/>
            <a:p>
              <a:pPr marL="342900" indent="-342900">
                <a:spcBef>
                  <a:spcPct val="20000"/>
                </a:spcBef>
                <a:spcAft>
                  <a:spcPct val="15000"/>
                </a:spcAft>
                <a:buClr>
                  <a:schemeClr val="hlink"/>
                </a:buClr>
                <a:buFont typeface="Wingdings" pitchFamily="2" charset="2"/>
                <a:buNone/>
              </a:pPr>
              <a:r>
                <a:rPr lang="en-US" sz="2000">
                  <a:latin typeface="Arial Narrow" pitchFamily="34" charset="0"/>
                </a:rPr>
                <a:t>- Valise Fibrlok 2540G ref 2559C</a:t>
              </a:r>
            </a:p>
            <a:p>
              <a:pPr marL="342900" indent="-342900">
                <a:spcBef>
                  <a:spcPct val="20000"/>
                </a:spcBef>
                <a:spcAft>
                  <a:spcPct val="15000"/>
                </a:spcAft>
                <a:buClr>
                  <a:schemeClr val="hlink"/>
                </a:buClr>
                <a:buFont typeface="Wingdings" pitchFamily="2" charset="2"/>
                <a:buNone/>
              </a:pPr>
              <a:r>
                <a:rPr lang="en-US" sz="2000">
                  <a:latin typeface="Arial Narrow" pitchFamily="34" charset="0"/>
                </a:rPr>
                <a:t>	ou</a:t>
              </a:r>
            </a:p>
            <a:p>
              <a:pPr marL="342900" indent="-342900">
                <a:spcBef>
                  <a:spcPct val="20000"/>
                </a:spcBef>
                <a:spcAft>
                  <a:spcPct val="15000"/>
                </a:spcAft>
                <a:buClr>
                  <a:schemeClr val="hlink"/>
                </a:buClr>
              </a:pPr>
              <a:r>
                <a:rPr lang="en-US" sz="2000">
                  <a:latin typeface="Arial Narrow" pitchFamily="34" charset="0"/>
                </a:rPr>
                <a:t>- Cliveuse ref 2534 (sans poubelle)</a:t>
              </a:r>
            </a:p>
            <a:p>
              <a:pPr marL="342900" indent="-342900">
                <a:spcBef>
                  <a:spcPct val="20000"/>
                </a:spcBef>
                <a:spcAft>
                  <a:spcPct val="15000"/>
                </a:spcAft>
                <a:buClr>
                  <a:schemeClr val="hlink"/>
                </a:buClr>
              </a:pPr>
              <a:r>
                <a:rPr lang="en-US" sz="2000">
                  <a:latin typeface="Arial Narrow" pitchFamily="34" charset="0"/>
                </a:rPr>
                <a:t>- Poubelle ref N301784A</a:t>
              </a:r>
            </a:p>
          </p:txBody>
        </p:sp>
      </p:grpSp>
      <p:grpSp>
        <p:nvGrpSpPr>
          <p:cNvPr id="996395" name="Group 43"/>
          <p:cNvGrpSpPr>
            <a:grpSpLocks/>
          </p:cNvGrpSpPr>
          <p:nvPr/>
        </p:nvGrpSpPr>
        <p:grpSpPr bwMode="auto">
          <a:xfrm>
            <a:off x="6102350" y="1628775"/>
            <a:ext cx="3025775" cy="4225925"/>
            <a:chOff x="3844" y="1026"/>
            <a:chExt cx="1906" cy="2662"/>
          </a:xfrm>
        </p:grpSpPr>
        <p:pic>
          <p:nvPicPr>
            <p:cNvPr id="996383" name="Picture 31"/>
            <p:cNvPicPr>
              <a:picLocks noChangeAspect="1" noChangeArrowheads="1"/>
            </p:cNvPicPr>
            <p:nvPr/>
          </p:nvPicPr>
          <p:blipFill>
            <a:blip r:embed="rId4" cstate="print"/>
            <a:srcRect/>
            <a:stretch>
              <a:fillRect/>
            </a:stretch>
          </p:blipFill>
          <p:spPr bwMode="auto">
            <a:xfrm>
              <a:off x="3844" y="1720"/>
              <a:ext cx="1906" cy="1310"/>
            </a:xfrm>
            <a:prstGeom prst="rect">
              <a:avLst/>
            </a:prstGeom>
            <a:noFill/>
            <a:ln w="9525">
              <a:noFill/>
              <a:miter lim="800000"/>
              <a:headEnd/>
              <a:tailEnd/>
            </a:ln>
            <a:effectLst/>
          </p:spPr>
        </p:pic>
        <p:sp>
          <p:nvSpPr>
            <p:cNvPr id="996385" name="Rectangle 33"/>
            <p:cNvSpPr>
              <a:spLocks noChangeArrowheads="1"/>
            </p:cNvSpPr>
            <p:nvPr/>
          </p:nvSpPr>
          <p:spPr bwMode="auto">
            <a:xfrm>
              <a:off x="3878" y="1026"/>
              <a:ext cx="1837" cy="612"/>
            </a:xfrm>
            <a:prstGeom prst="rect">
              <a:avLst/>
            </a:prstGeom>
            <a:noFill/>
            <a:ln w="9525">
              <a:noFill/>
              <a:miter lim="800000"/>
              <a:headEnd/>
              <a:tailEnd/>
            </a:ln>
            <a:effectLst/>
          </p:spPr>
          <p:txBody>
            <a:bodyPr lIns="0" tIns="0" rIns="0" bIns="0"/>
            <a:lstStyle/>
            <a:p>
              <a:pPr marL="342900" indent="-342900" algn="ctr">
                <a:spcBef>
                  <a:spcPct val="20000"/>
                </a:spcBef>
                <a:spcAft>
                  <a:spcPct val="15000"/>
                </a:spcAft>
                <a:buClr>
                  <a:schemeClr val="hlink"/>
                </a:buClr>
                <a:buFont typeface="Wingdings" pitchFamily="2" charset="2"/>
                <a:buNone/>
              </a:pPr>
              <a:r>
                <a:rPr lang="en-US" sz="2800">
                  <a:latin typeface="Arial Narrow" pitchFamily="34" charset="0"/>
                </a:rPr>
                <a:t>Outil de sertissage pour NPC SC</a:t>
              </a:r>
              <a:endParaRPr lang="en-US" sz="2400">
                <a:latin typeface="Arial Narrow" pitchFamily="34" charset="0"/>
              </a:endParaRPr>
            </a:p>
          </p:txBody>
        </p:sp>
        <p:sp>
          <p:nvSpPr>
            <p:cNvPr id="996389" name="Rectangle 37"/>
            <p:cNvSpPr>
              <a:spLocks noChangeArrowheads="1"/>
            </p:cNvSpPr>
            <p:nvPr/>
          </p:nvSpPr>
          <p:spPr bwMode="auto">
            <a:xfrm>
              <a:off x="4128" y="3496"/>
              <a:ext cx="1338" cy="192"/>
            </a:xfrm>
            <a:prstGeom prst="rect">
              <a:avLst/>
            </a:prstGeom>
            <a:noFill/>
            <a:ln w="3175">
              <a:noFill/>
              <a:miter lim="800000"/>
              <a:headEnd/>
              <a:tailEnd/>
            </a:ln>
            <a:effectLst/>
          </p:spPr>
          <p:txBody>
            <a:bodyPr lIns="0" tIns="0" rIns="0" bIns="0">
              <a:spAutoFit/>
            </a:bodyPr>
            <a:lstStyle/>
            <a:p>
              <a:pPr marL="342900" indent="-342900" algn="ctr">
                <a:spcBef>
                  <a:spcPct val="20000"/>
                </a:spcBef>
                <a:spcAft>
                  <a:spcPct val="15000"/>
                </a:spcAft>
                <a:buClr>
                  <a:schemeClr val="hlink"/>
                </a:buClr>
                <a:buFont typeface="Wingdings" pitchFamily="2" charset="2"/>
                <a:buNone/>
              </a:pPr>
              <a:r>
                <a:rPr lang="en-US" sz="2000">
                  <a:latin typeface="Arial Narrow" pitchFamily="34" charset="0"/>
                </a:rPr>
                <a:t>Ref 8865AT</a:t>
              </a:r>
            </a:p>
          </p:txBody>
        </p:sp>
      </p:grpSp>
      <p:pic>
        <p:nvPicPr>
          <p:cNvPr id="14" name="Picture 2"/>
          <p:cNvPicPr>
            <a:picLocks noChangeAspect="1" noChangeArrowheads="1"/>
          </p:cNvPicPr>
          <p:nvPr/>
        </p:nvPicPr>
        <p:blipFill>
          <a:blip r:embed="rId5" cstate="print"/>
          <a:srcRect/>
          <a:stretch>
            <a:fillRect/>
          </a:stretch>
        </p:blipFill>
        <p:spPr bwMode="auto">
          <a:xfrm rot="16200000">
            <a:off x="53480" y="3158988"/>
            <a:ext cx="2520280" cy="97207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635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99639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99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e la date 3"/>
          <p:cNvSpPr>
            <a:spLocks noGrp="1"/>
          </p:cNvSpPr>
          <p:nvPr>
            <p:ph type="dt" sz="half" idx="10"/>
          </p:nvPr>
        </p:nvSpPr>
        <p:spPr/>
        <p:txBody>
          <a:bodyPr/>
          <a:lstStyle/>
          <a:p>
            <a:r>
              <a:rPr lang="en-US"/>
              <a:t>© 3M 2007.  All Rights Reserved.</a:t>
            </a:r>
          </a:p>
        </p:txBody>
      </p:sp>
      <p:pic>
        <p:nvPicPr>
          <p:cNvPr id="1034242" name="Picture 2"/>
          <p:cNvPicPr>
            <a:picLocks noChangeAspect="1" noChangeArrowheads="1"/>
          </p:cNvPicPr>
          <p:nvPr/>
        </p:nvPicPr>
        <p:blipFill>
          <a:blip r:embed="rId2" cstate="print"/>
          <a:srcRect/>
          <a:stretch>
            <a:fillRect/>
          </a:stretch>
        </p:blipFill>
        <p:spPr bwMode="auto">
          <a:xfrm>
            <a:off x="611188" y="2325688"/>
            <a:ext cx="7993062" cy="3082925"/>
          </a:xfrm>
          <a:prstGeom prst="rect">
            <a:avLst/>
          </a:prstGeom>
          <a:noFill/>
          <a:ln w="9525">
            <a:noFill/>
            <a:miter lim="800000"/>
            <a:headEnd/>
            <a:tailEnd/>
          </a:ln>
          <a:effectLst/>
        </p:spPr>
      </p:pic>
      <p:grpSp>
        <p:nvGrpSpPr>
          <p:cNvPr id="1034243" name="Group 3"/>
          <p:cNvGrpSpPr>
            <a:grpSpLocks/>
          </p:cNvGrpSpPr>
          <p:nvPr/>
        </p:nvGrpSpPr>
        <p:grpSpPr bwMode="auto">
          <a:xfrm>
            <a:off x="7380288" y="2559050"/>
            <a:ext cx="1116012" cy="1193800"/>
            <a:chOff x="4649" y="1612"/>
            <a:chExt cx="703" cy="752"/>
          </a:xfrm>
        </p:grpSpPr>
        <p:sp>
          <p:nvSpPr>
            <p:cNvPr id="1034244" name="Line 4"/>
            <p:cNvSpPr>
              <a:spLocks noChangeShapeType="1"/>
            </p:cNvSpPr>
            <p:nvPr/>
          </p:nvSpPr>
          <p:spPr bwMode="auto">
            <a:xfrm>
              <a:off x="5000" y="1820"/>
              <a:ext cx="0" cy="544"/>
            </a:xfrm>
            <a:prstGeom prst="line">
              <a:avLst/>
            </a:prstGeom>
            <a:noFill/>
            <a:ln w="38100">
              <a:solidFill>
                <a:srgbClr val="0066CC"/>
              </a:solidFill>
              <a:round/>
              <a:headEnd/>
              <a:tailEnd type="triangle" w="med" len="med"/>
            </a:ln>
            <a:effectLst/>
          </p:spPr>
          <p:txBody>
            <a:bodyPr/>
            <a:lstStyle/>
            <a:p>
              <a:endParaRPr lang="fr-FR"/>
            </a:p>
          </p:txBody>
        </p:sp>
        <p:sp>
          <p:nvSpPr>
            <p:cNvPr id="1034245" name="Text Box 5"/>
            <p:cNvSpPr txBox="1">
              <a:spLocks noChangeArrowheads="1"/>
            </p:cNvSpPr>
            <p:nvPr/>
          </p:nvSpPr>
          <p:spPr bwMode="auto">
            <a:xfrm>
              <a:off x="4649" y="1612"/>
              <a:ext cx="703" cy="231"/>
            </a:xfrm>
            <a:prstGeom prst="rect">
              <a:avLst/>
            </a:prstGeom>
            <a:noFill/>
            <a:ln w="9525">
              <a:noFill/>
              <a:miter lim="800000"/>
              <a:headEnd/>
              <a:tailEnd/>
            </a:ln>
            <a:effectLst/>
          </p:spPr>
          <p:txBody>
            <a:bodyPr>
              <a:spAutoFit/>
            </a:bodyPr>
            <a:lstStyle/>
            <a:p>
              <a:pPr algn="ctr">
                <a:spcBef>
                  <a:spcPct val="50000"/>
                </a:spcBef>
              </a:pPr>
              <a:r>
                <a:rPr lang="fr-FR" b="1">
                  <a:solidFill>
                    <a:srgbClr val="0066CC"/>
                  </a:solidFill>
                </a:rPr>
                <a:t> 900µm</a:t>
              </a:r>
            </a:p>
          </p:txBody>
        </p:sp>
      </p:grpSp>
      <p:sp>
        <p:nvSpPr>
          <p:cNvPr id="1034246" name="Text Box 6"/>
          <p:cNvSpPr txBox="1">
            <a:spLocks noChangeArrowheads="1"/>
          </p:cNvSpPr>
          <p:nvPr/>
        </p:nvSpPr>
        <p:spPr bwMode="auto">
          <a:xfrm>
            <a:off x="719138" y="692150"/>
            <a:ext cx="7632700" cy="1373188"/>
          </a:xfrm>
          <a:prstGeom prst="rect">
            <a:avLst/>
          </a:prstGeom>
          <a:noFill/>
          <a:ln w="9525">
            <a:noFill/>
            <a:miter lim="800000"/>
            <a:headEnd/>
            <a:tailEnd/>
          </a:ln>
          <a:effectLst/>
        </p:spPr>
        <p:txBody>
          <a:bodyPr>
            <a:spAutoFit/>
          </a:bodyPr>
          <a:lstStyle/>
          <a:p>
            <a:pPr algn="ctr">
              <a:spcBef>
                <a:spcPct val="50000"/>
              </a:spcBef>
            </a:pPr>
            <a:r>
              <a:rPr lang="fr-FR" sz="2800">
                <a:solidFill>
                  <a:schemeClr val="hlink"/>
                </a:solidFill>
              </a:rPr>
              <a:t>Veiller à toujours utiliser la zone de la pince à dénuder adaptée à la structure de fibre concernée</a:t>
            </a:r>
          </a:p>
        </p:txBody>
      </p:sp>
      <p:grpSp>
        <p:nvGrpSpPr>
          <p:cNvPr id="1034247" name="Group 7"/>
          <p:cNvGrpSpPr>
            <a:grpSpLocks/>
          </p:cNvGrpSpPr>
          <p:nvPr/>
        </p:nvGrpSpPr>
        <p:grpSpPr bwMode="auto">
          <a:xfrm>
            <a:off x="7550150" y="3860800"/>
            <a:ext cx="1306513" cy="1873250"/>
            <a:chOff x="4756" y="2432"/>
            <a:chExt cx="823" cy="1180"/>
          </a:xfrm>
        </p:grpSpPr>
        <p:sp>
          <p:nvSpPr>
            <p:cNvPr id="1034248" name="Text Box 8"/>
            <p:cNvSpPr txBox="1">
              <a:spLocks noChangeArrowheads="1"/>
            </p:cNvSpPr>
            <p:nvPr/>
          </p:nvSpPr>
          <p:spPr bwMode="auto">
            <a:xfrm>
              <a:off x="4756" y="3382"/>
              <a:ext cx="823" cy="230"/>
            </a:xfrm>
            <a:prstGeom prst="rect">
              <a:avLst/>
            </a:prstGeom>
            <a:noFill/>
            <a:ln w="9525">
              <a:noFill/>
              <a:miter lim="800000"/>
              <a:headEnd/>
              <a:tailEnd/>
            </a:ln>
            <a:effectLst/>
          </p:spPr>
          <p:txBody>
            <a:bodyPr lIns="0" tIns="0" rIns="0" bIns="0">
              <a:spAutoFit/>
            </a:bodyPr>
            <a:lstStyle/>
            <a:p>
              <a:pPr>
                <a:spcBef>
                  <a:spcPct val="50000"/>
                </a:spcBef>
              </a:pPr>
              <a:r>
                <a:rPr lang="fr-FR" sz="2400" b="1">
                  <a:solidFill>
                    <a:srgbClr val="FF0000"/>
                  </a:solidFill>
                </a:rPr>
                <a:t> </a:t>
              </a:r>
              <a:r>
                <a:rPr lang="fr-FR" b="1">
                  <a:solidFill>
                    <a:srgbClr val="FF0000"/>
                  </a:solidFill>
                </a:rPr>
                <a:t>1,6 à 3mm</a:t>
              </a:r>
            </a:p>
          </p:txBody>
        </p:sp>
        <p:sp>
          <p:nvSpPr>
            <p:cNvPr id="1034249" name="Line 9"/>
            <p:cNvSpPr>
              <a:spLocks noChangeShapeType="1"/>
            </p:cNvSpPr>
            <p:nvPr/>
          </p:nvSpPr>
          <p:spPr bwMode="auto">
            <a:xfrm rot="-10800000">
              <a:off x="5168" y="2432"/>
              <a:ext cx="3" cy="975"/>
            </a:xfrm>
            <a:prstGeom prst="line">
              <a:avLst/>
            </a:prstGeom>
            <a:noFill/>
            <a:ln w="38100">
              <a:solidFill>
                <a:srgbClr val="FF0000"/>
              </a:solidFill>
              <a:round/>
              <a:headEnd/>
              <a:tailEnd type="triangle" w="med" len="med"/>
            </a:ln>
            <a:effectLst/>
          </p:spPr>
          <p:txBody>
            <a:bodyPr/>
            <a:lstStyle/>
            <a:p>
              <a:endParaRPr lang="fr-FR"/>
            </a:p>
          </p:txBody>
        </p:sp>
      </p:grpSp>
      <p:grpSp>
        <p:nvGrpSpPr>
          <p:cNvPr id="1034250" name="Group 10"/>
          <p:cNvGrpSpPr>
            <a:grpSpLocks/>
          </p:cNvGrpSpPr>
          <p:nvPr/>
        </p:nvGrpSpPr>
        <p:grpSpPr bwMode="auto">
          <a:xfrm>
            <a:off x="7261225" y="3897313"/>
            <a:ext cx="947738" cy="1138237"/>
            <a:chOff x="4574" y="2455"/>
            <a:chExt cx="597" cy="717"/>
          </a:xfrm>
        </p:grpSpPr>
        <p:sp>
          <p:nvSpPr>
            <p:cNvPr id="1034251" name="Text Box 11"/>
            <p:cNvSpPr txBox="1">
              <a:spLocks noChangeArrowheads="1"/>
            </p:cNvSpPr>
            <p:nvPr/>
          </p:nvSpPr>
          <p:spPr bwMode="auto">
            <a:xfrm>
              <a:off x="4574" y="2999"/>
              <a:ext cx="597" cy="173"/>
            </a:xfrm>
            <a:prstGeom prst="rect">
              <a:avLst/>
            </a:prstGeom>
            <a:noFill/>
            <a:ln w="9525">
              <a:noFill/>
              <a:miter lim="800000"/>
              <a:headEnd/>
              <a:tailEnd/>
            </a:ln>
            <a:effectLst/>
          </p:spPr>
          <p:txBody>
            <a:bodyPr lIns="0" tIns="0" rIns="0" bIns="0">
              <a:spAutoFit/>
            </a:bodyPr>
            <a:lstStyle/>
            <a:p>
              <a:pPr>
                <a:spcBef>
                  <a:spcPct val="50000"/>
                </a:spcBef>
              </a:pPr>
              <a:r>
                <a:rPr lang="fr-FR" b="1"/>
                <a:t> 250µm</a:t>
              </a:r>
            </a:p>
          </p:txBody>
        </p:sp>
        <p:sp>
          <p:nvSpPr>
            <p:cNvPr id="1034252" name="Line 12"/>
            <p:cNvSpPr>
              <a:spLocks noChangeShapeType="1"/>
            </p:cNvSpPr>
            <p:nvPr/>
          </p:nvSpPr>
          <p:spPr bwMode="auto">
            <a:xfrm rot="-10800000">
              <a:off x="4873" y="2455"/>
              <a:ext cx="0" cy="544"/>
            </a:xfrm>
            <a:prstGeom prst="line">
              <a:avLst/>
            </a:prstGeom>
            <a:noFill/>
            <a:ln w="38100">
              <a:solidFill>
                <a:schemeClr val="tx1"/>
              </a:solidFill>
              <a:round/>
              <a:headEnd/>
              <a:tailEnd type="triangle" w="med" len="med"/>
            </a:ln>
            <a:effectLst/>
          </p:spPr>
          <p:txBody>
            <a:bodyPr/>
            <a:lstStyle/>
            <a:p>
              <a:endParaRPr lang="fr-F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en-US"/>
              <a:t>© 3M 2007.  All Rights Reserved.</a:t>
            </a:r>
          </a:p>
        </p:txBody>
      </p:sp>
      <p:sp>
        <p:nvSpPr>
          <p:cNvPr id="998402" name="Rectangle 2"/>
          <p:cNvSpPr>
            <a:spLocks noGrp="1" noChangeArrowheads="1"/>
          </p:cNvSpPr>
          <p:nvPr>
            <p:ph type="title"/>
          </p:nvPr>
        </p:nvSpPr>
        <p:spPr/>
        <p:txBody>
          <a:bodyPr/>
          <a:lstStyle/>
          <a:p>
            <a:r>
              <a:rPr lang="en-US" sz="2800"/>
              <a:t>Outillage de mise en oeuvre : </a:t>
            </a:r>
            <a:r>
              <a:rPr lang="fr-FR" sz="2800"/>
              <a:t>Présentation de la Cliveuse</a:t>
            </a:r>
          </a:p>
        </p:txBody>
      </p:sp>
      <p:pic>
        <p:nvPicPr>
          <p:cNvPr id="998403" name="Picture 3"/>
          <p:cNvPicPr>
            <a:picLocks noChangeAspect="1" noChangeArrowheads="1"/>
          </p:cNvPicPr>
          <p:nvPr/>
        </p:nvPicPr>
        <p:blipFill>
          <a:blip r:embed="rId3" cstate="print"/>
          <a:srcRect/>
          <a:stretch>
            <a:fillRect/>
          </a:stretch>
        </p:blipFill>
        <p:spPr bwMode="auto">
          <a:xfrm>
            <a:off x="2771775" y="3644900"/>
            <a:ext cx="3203575" cy="2381250"/>
          </a:xfrm>
          <a:prstGeom prst="rect">
            <a:avLst/>
          </a:prstGeom>
          <a:noFill/>
          <a:ln w="9525">
            <a:noFill/>
            <a:miter lim="800000"/>
            <a:headEnd/>
            <a:tailEnd/>
          </a:ln>
          <a:effectLst/>
        </p:spPr>
      </p:pic>
      <p:sp>
        <p:nvSpPr>
          <p:cNvPr id="998404" name="Rectangle 4"/>
          <p:cNvSpPr>
            <a:spLocks noChangeArrowheads="1"/>
          </p:cNvSpPr>
          <p:nvPr/>
        </p:nvSpPr>
        <p:spPr bwMode="auto">
          <a:xfrm>
            <a:off x="323850" y="1268413"/>
            <a:ext cx="8569325" cy="2160587"/>
          </a:xfrm>
          <a:prstGeom prst="rect">
            <a:avLst/>
          </a:prstGeom>
          <a:noFill/>
          <a:ln w="9525">
            <a:noFill/>
            <a:miter lim="800000"/>
            <a:headEnd/>
            <a:tailEnd/>
          </a:ln>
          <a:effectLst/>
        </p:spPr>
        <p:txBody>
          <a:bodyPr lIns="0" tIns="0" rIns="0" bIns="0"/>
          <a:lstStyle/>
          <a:p>
            <a:pPr marL="342900" indent="-342900">
              <a:lnSpc>
                <a:spcPct val="90000"/>
              </a:lnSpc>
              <a:spcBef>
                <a:spcPct val="20000"/>
              </a:spcBef>
              <a:spcAft>
                <a:spcPct val="15000"/>
              </a:spcAft>
              <a:buClr>
                <a:schemeClr val="hlink"/>
              </a:buClr>
              <a:buFont typeface="Wingdings" pitchFamily="2" charset="2"/>
              <a:buChar char="§"/>
            </a:pPr>
            <a:r>
              <a:rPr lang="en-US" sz="2800">
                <a:solidFill>
                  <a:srgbClr val="4D4D4D"/>
                </a:solidFill>
                <a:latin typeface="Arial Narrow" pitchFamily="34" charset="0"/>
              </a:rPr>
              <a:t>Caractéristiques</a:t>
            </a:r>
          </a:p>
          <a:p>
            <a:pPr marL="742950" lvl="1" indent="-285750">
              <a:lnSpc>
                <a:spcPct val="90000"/>
              </a:lnSpc>
              <a:spcBef>
                <a:spcPct val="10000"/>
              </a:spcBef>
              <a:spcAft>
                <a:spcPct val="20000"/>
              </a:spcAft>
              <a:buClr>
                <a:schemeClr val="hlink"/>
              </a:buClr>
              <a:buFont typeface="Wingdings" pitchFamily="2" charset="2"/>
              <a:buChar char="§"/>
            </a:pPr>
            <a:r>
              <a:rPr lang="en-US" sz="2000" i="1">
                <a:solidFill>
                  <a:srgbClr val="4D4D4D"/>
                </a:solidFill>
                <a:latin typeface="Arial Narrow" pitchFamily="34" charset="0"/>
              </a:rPr>
              <a:t>Dimensions : 60 x 84 x Ht 50 mm (avec poubelle)</a:t>
            </a:r>
          </a:p>
          <a:p>
            <a:pPr marL="742950" lvl="1" indent="-285750">
              <a:lnSpc>
                <a:spcPct val="90000"/>
              </a:lnSpc>
              <a:spcBef>
                <a:spcPct val="10000"/>
              </a:spcBef>
              <a:spcAft>
                <a:spcPct val="20000"/>
              </a:spcAft>
              <a:buClr>
                <a:schemeClr val="hlink"/>
              </a:buClr>
              <a:buFont typeface="Wingdings" pitchFamily="2" charset="2"/>
              <a:buChar char="§"/>
            </a:pPr>
            <a:r>
              <a:rPr lang="en-US" sz="2000" i="1">
                <a:solidFill>
                  <a:srgbClr val="4D4D4D"/>
                </a:solidFill>
                <a:latin typeface="Arial Narrow" pitchFamily="34" charset="0"/>
              </a:rPr>
              <a:t>Poids : 272 g (avec poubelle)</a:t>
            </a:r>
          </a:p>
          <a:p>
            <a:pPr marL="742950" lvl="1" indent="-285750">
              <a:lnSpc>
                <a:spcPct val="90000"/>
              </a:lnSpc>
              <a:spcBef>
                <a:spcPct val="10000"/>
              </a:spcBef>
              <a:spcAft>
                <a:spcPct val="20000"/>
              </a:spcAft>
              <a:buClr>
                <a:schemeClr val="hlink"/>
              </a:buClr>
              <a:buFont typeface="Wingdings" pitchFamily="2" charset="2"/>
              <a:buChar char="§"/>
            </a:pPr>
            <a:r>
              <a:rPr lang="en-US" sz="2000" i="1">
                <a:solidFill>
                  <a:srgbClr val="4D4D4D"/>
                </a:solidFill>
                <a:latin typeface="Arial Narrow" pitchFamily="34" charset="0"/>
              </a:rPr>
              <a:t>Corps traité anti-rayures</a:t>
            </a:r>
          </a:p>
          <a:p>
            <a:pPr marL="742950" lvl="1" indent="-285750">
              <a:lnSpc>
                <a:spcPct val="90000"/>
              </a:lnSpc>
              <a:spcBef>
                <a:spcPct val="10000"/>
              </a:spcBef>
              <a:spcAft>
                <a:spcPct val="20000"/>
              </a:spcAft>
              <a:buClr>
                <a:schemeClr val="hlink"/>
              </a:buClr>
              <a:buFont typeface="Wingdings" pitchFamily="2" charset="2"/>
              <a:buChar char="§"/>
            </a:pPr>
            <a:r>
              <a:rPr lang="en-US" sz="2000" i="1">
                <a:solidFill>
                  <a:srgbClr val="4D4D4D"/>
                </a:solidFill>
                <a:latin typeface="Arial Narrow" pitchFamily="34" charset="0"/>
              </a:rPr>
              <a:t>48 positions (16 secteurs X 3 hauteurs) de 1000 clivages =&gt; 48 000 clivages</a:t>
            </a:r>
          </a:p>
          <a:p>
            <a:pPr marL="742950" lvl="1" indent="-285750">
              <a:lnSpc>
                <a:spcPct val="90000"/>
              </a:lnSpc>
              <a:spcBef>
                <a:spcPct val="10000"/>
              </a:spcBef>
              <a:spcAft>
                <a:spcPct val="20000"/>
              </a:spcAft>
              <a:buClr>
                <a:schemeClr val="hlink"/>
              </a:buClr>
              <a:buFont typeface="Wingdings" pitchFamily="2" charset="2"/>
              <a:buChar char="§"/>
            </a:pPr>
            <a:endParaRPr lang="en-US" sz="2000" i="1">
              <a:solidFill>
                <a:srgbClr val="4D4D4D"/>
              </a:solidFill>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ce réservé de la date 3"/>
          <p:cNvSpPr>
            <a:spLocks noGrp="1"/>
          </p:cNvSpPr>
          <p:nvPr>
            <p:ph type="dt" sz="half" idx="10"/>
          </p:nvPr>
        </p:nvSpPr>
        <p:spPr/>
        <p:txBody>
          <a:bodyPr/>
          <a:lstStyle/>
          <a:p>
            <a:r>
              <a:rPr lang="en-US"/>
              <a:t>© 3M 2007.  All Rights Reserved.</a:t>
            </a:r>
          </a:p>
        </p:txBody>
      </p:sp>
      <p:pic>
        <p:nvPicPr>
          <p:cNvPr id="1000450" name="Picture 2"/>
          <p:cNvPicPr>
            <a:picLocks noChangeAspect="1" noChangeArrowheads="1"/>
          </p:cNvPicPr>
          <p:nvPr/>
        </p:nvPicPr>
        <p:blipFill>
          <a:blip r:embed="rId3" cstate="print"/>
          <a:srcRect/>
          <a:stretch>
            <a:fillRect/>
          </a:stretch>
        </p:blipFill>
        <p:spPr bwMode="auto">
          <a:xfrm>
            <a:off x="2447925" y="1016000"/>
            <a:ext cx="4613275" cy="4781550"/>
          </a:xfrm>
          <a:prstGeom prst="rect">
            <a:avLst/>
          </a:prstGeom>
          <a:noFill/>
          <a:ln w="9525">
            <a:noFill/>
            <a:miter lim="800000"/>
            <a:headEnd/>
            <a:tailEnd/>
          </a:ln>
          <a:effectLst/>
        </p:spPr>
      </p:pic>
      <p:sp>
        <p:nvSpPr>
          <p:cNvPr id="1000451" name="Rectangle 3"/>
          <p:cNvSpPr>
            <a:spLocks noGrp="1" noChangeArrowheads="1"/>
          </p:cNvSpPr>
          <p:nvPr>
            <p:ph type="body" idx="1"/>
          </p:nvPr>
        </p:nvSpPr>
        <p:spPr>
          <a:xfrm>
            <a:off x="685800" y="1304925"/>
            <a:ext cx="6442075" cy="647700"/>
          </a:xfrm>
        </p:spPr>
        <p:txBody>
          <a:bodyPr/>
          <a:lstStyle/>
          <a:p>
            <a:r>
              <a:rPr lang="en-US" sz="2800"/>
              <a:t>Description</a:t>
            </a:r>
          </a:p>
        </p:txBody>
      </p:sp>
      <p:grpSp>
        <p:nvGrpSpPr>
          <p:cNvPr id="1000452" name="Group 4"/>
          <p:cNvGrpSpPr>
            <a:grpSpLocks/>
          </p:cNvGrpSpPr>
          <p:nvPr/>
        </p:nvGrpSpPr>
        <p:grpSpPr bwMode="auto">
          <a:xfrm>
            <a:off x="3492500" y="5740400"/>
            <a:ext cx="1481138" cy="928688"/>
            <a:chOff x="2200" y="3616"/>
            <a:chExt cx="933" cy="585"/>
          </a:xfrm>
        </p:grpSpPr>
        <p:sp>
          <p:nvSpPr>
            <p:cNvPr id="1000453" name="Text Box 5"/>
            <p:cNvSpPr txBox="1">
              <a:spLocks noChangeArrowheads="1"/>
            </p:cNvSpPr>
            <p:nvPr/>
          </p:nvSpPr>
          <p:spPr bwMode="auto">
            <a:xfrm>
              <a:off x="2200" y="3933"/>
              <a:ext cx="933" cy="268"/>
            </a:xfrm>
            <a:prstGeom prst="rect">
              <a:avLst/>
            </a:prstGeom>
            <a:noFill/>
            <a:ln w="9525">
              <a:noFill/>
              <a:miter lim="800000"/>
              <a:headEnd/>
              <a:tailEnd/>
            </a:ln>
            <a:effectLst/>
          </p:spPr>
          <p:txBody>
            <a:bodyPr lIns="0" tIns="0" rIns="0" bIns="0">
              <a:spAutoFit/>
            </a:bodyPr>
            <a:lstStyle/>
            <a:p>
              <a:r>
                <a:rPr lang="fr-FR" altLang="ja-JP" sz="1400" b="1">
                  <a:latin typeface="Helvetica 45 Light" pitchFamily="34" charset="0"/>
                  <a:ea typeface="MS Mincho" pitchFamily="49" charset="-128"/>
                </a:rPr>
                <a:t>Clé 6 pans située</a:t>
              </a:r>
            </a:p>
            <a:p>
              <a:r>
                <a:rPr lang="en-GB" altLang="ja-JP" sz="1400" b="1">
                  <a:latin typeface="Helvetica 45 Light" pitchFamily="34" charset="0"/>
                  <a:ea typeface="MS Mincho" pitchFamily="49" charset="-128"/>
                </a:rPr>
                <a:t>sous la cliveuse</a:t>
              </a:r>
              <a:endParaRPr lang="fr-FR" sz="1400">
                <a:ea typeface="MS Mincho" pitchFamily="49" charset="-128"/>
              </a:endParaRPr>
            </a:p>
          </p:txBody>
        </p:sp>
        <p:sp>
          <p:nvSpPr>
            <p:cNvPr id="1000454" name="Line 6"/>
            <p:cNvSpPr>
              <a:spLocks noChangeShapeType="1"/>
            </p:cNvSpPr>
            <p:nvPr/>
          </p:nvSpPr>
          <p:spPr bwMode="auto">
            <a:xfrm rot="16200000">
              <a:off x="2540" y="3752"/>
              <a:ext cx="272" cy="0"/>
            </a:xfrm>
            <a:prstGeom prst="line">
              <a:avLst/>
            </a:prstGeom>
            <a:noFill/>
            <a:ln w="9525">
              <a:solidFill>
                <a:schemeClr val="tx1"/>
              </a:solidFill>
              <a:round/>
              <a:headEnd/>
              <a:tailEnd type="triangle" w="lg" len="lg"/>
            </a:ln>
            <a:effectLst/>
          </p:spPr>
          <p:txBody>
            <a:bodyPr/>
            <a:lstStyle/>
            <a:p>
              <a:endParaRPr lang="fr-FR"/>
            </a:p>
          </p:txBody>
        </p:sp>
      </p:grpSp>
      <p:grpSp>
        <p:nvGrpSpPr>
          <p:cNvPr id="1000455" name="Group 7"/>
          <p:cNvGrpSpPr>
            <a:grpSpLocks/>
          </p:cNvGrpSpPr>
          <p:nvPr/>
        </p:nvGrpSpPr>
        <p:grpSpPr bwMode="auto">
          <a:xfrm>
            <a:off x="215900" y="4221163"/>
            <a:ext cx="3779838" cy="215900"/>
            <a:chOff x="136" y="2659"/>
            <a:chExt cx="2381" cy="136"/>
          </a:xfrm>
        </p:grpSpPr>
        <p:sp>
          <p:nvSpPr>
            <p:cNvPr id="1000456" name="Text Box 8"/>
            <p:cNvSpPr txBox="1">
              <a:spLocks noChangeArrowheads="1"/>
            </p:cNvSpPr>
            <p:nvPr/>
          </p:nvSpPr>
          <p:spPr bwMode="auto">
            <a:xfrm>
              <a:off x="158" y="2659"/>
              <a:ext cx="1701" cy="134"/>
            </a:xfrm>
            <a:prstGeom prst="rect">
              <a:avLst/>
            </a:prstGeom>
            <a:noFill/>
            <a:ln w="9525">
              <a:noFill/>
              <a:miter lim="800000"/>
              <a:headEnd/>
              <a:tailEnd/>
            </a:ln>
            <a:effectLst/>
          </p:spPr>
          <p:txBody>
            <a:bodyPr lIns="0" tIns="0" rIns="0" bIns="0">
              <a:spAutoFit/>
            </a:bodyPr>
            <a:lstStyle/>
            <a:p>
              <a:r>
                <a:rPr lang="fr-FR" altLang="ja-JP" sz="1400" b="1">
                  <a:latin typeface="Helvetica 45 Light" pitchFamily="34" charset="0"/>
                  <a:ea typeface="MS Mincho" pitchFamily="49" charset="-128"/>
                </a:rPr>
                <a:t>Lame 16 secteurs / 3 hauteurs</a:t>
              </a:r>
              <a:endParaRPr lang="fr-FR" sz="1400">
                <a:ea typeface="MS Mincho" pitchFamily="49" charset="-128"/>
              </a:endParaRPr>
            </a:p>
          </p:txBody>
        </p:sp>
        <p:sp>
          <p:nvSpPr>
            <p:cNvPr id="1000457" name="Line 9"/>
            <p:cNvSpPr>
              <a:spLocks noChangeShapeType="1"/>
            </p:cNvSpPr>
            <p:nvPr/>
          </p:nvSpPr>
          <p:spPr bwMode="auto">
            <a:xfrm rot="21600000">
              <a:off x="136" y="2795"/>
              <a:ext cx="2381" cy="0"/>
            </a:xfrm>
            <a:prstGeom prst="line">
              <a:avLst/>
            </a:prstGeom>
            <a:noFill/>
            <a:ln w="12700">
              <a:solidFill>
                <a:srgbClr val="FF0000"/>
              </a:solidFill>
              <a:round/>
              <a:headEnd/>
              <a:tailEnd type="triangle" w="lg" len="lg"/>
            </a:ln>
            <a:effectLst/>
          </p:spPr>
          <p:txBody>
            <a:bodyPr/>
            <a:lstStyle/>
            <a:p>
              <a:endParaRPr lang="fr-FR"/>
            </a:p>
          </p:txBody>
        </p:sp>
      </p:grpSp>
      <p:grpSp>
        <p:nvGrpSpPr>
          <p:cNvPr id="1000458" name="Group 10"/>
          <p:cNvGrpSpPr>
            <a:grpSpLocks/>
          </p:cNvGrpSpPr>
          <p:nvPr/>
        </p:nvGrpSpPr>
        <p:grpSpPr bwMode="auto">
          <a:xfrm>
            <a:off x="1042988" y="3103563"/>
            <a:ext cx="2305050" cy="425450"/>
            <a:chOff x="657" y="1955"/>
            <a:chExt cx="1452" cy="268"/>
          </a:xfrm>
        </p:grpSpPr>
        <p:sp>
          <p:nvSpPr>
            <p:cNvPr id="1000459" name="Text Box 11"/>
            <p:cNvSpPr txBox="1">
              <a:spLocks noChangeArrowheads="1"/>
            </p:cNvSpPr>
            <p:nvPr/>
          </p:nvSpPr>
          <p:spPr bwMode="auto">
            <a:xfrm>
              <a:off x="657" y="1955"/>
              <a:ext cx="1021" cy="268"/>
            </a:xfrm>
            <a:prstGeom prst="rect">
              <a:avLst/>
            </a:prstGeom>
            <a:noFill/>
            <a:ln w="9525">
              <a:noFill/>
              <a:miter lim="800000"/>
              <a:headEnd/>
              <a:tailEnd/>
            </a:ln>
            <a:effectLst/>
          </p:spPr>
          <p:txBody>
            <a:bodyPr lIns="0" tIns="0" rIns="0" bIns="0">
              <a:spAutoFit/>
            </a:bodyPr>
            <a:lstStyle/>
            <a:p>
              <a:r>
                <a:rPr lang="fr-FR" altLang="ja-JP" sz="1400" b="1">
                  <a:latin typeface="Helvetica 45 Light" pitchFamily="34" charset="0"/>
                  <a:ea typeface="MS Mincho" pitchFamily="49" charset="-128"/>
                </a:rPr>
                <a:t>Support pour fibre 250µ et 900µ</a:t>
              </a:r>
              <a:endParaRPr lang="fr-FR" sz="1400">
                <a:ea typeface="MS Mincho" pitchFamily="49" charset="-128"/>
              </a:endParaRPr>
            </a:p>
          </p:txBody>
        </p:sp>
        <p:sp>
          <p:nvSpPr>
            <p:cNvPr id="1000460" name="Line 12"/>
            <p:cNvSpPr>
              <a:spLocks noChangeShapeType="1"/>
            </p:cNvSpPr>
            <p:nvPr/>
          </p:nvSpPr>
          <p:spPr bwMode="auto">
            <a:xfrm rot="21600000">
              <a:off x="1655" y="2137"/>
              <a:ext cx="454" cy="0"/>
            </a:xfrm>
            <a:prstGeom prst="line">
              <a:avLst/>
            </a:prstGeom>
            <a:noFill/>
            <a:ln w="9525">
              <a:solidFill>
                <a:schemeClr val="tx1"/>
              </a:solidFill>
              <a:round/>
              <a:headEnd/>
              <a:tailEnd type="triangle" w="lg" len="lg"/>
            </a:ln>
            <a:effectLst/>
          </p:spPr>
          <p:txBody>
            <a:bodyPr/>
            <a:lstStyle/>
            <a:p>
              <a:endParaRPr lang="fr-FR"/>
            </a:p>
          </p:txBody>
        </p:sp>
      </p:grpSp>
      <p:sp>
        <p:nvSpPr>
          <p:cNvPr id="1000461" name="Rectangle 13"/>
          <p:cNvSpPr>
            <a:spLocks noGrp="1" noChangeArrowheads="1"/>
          </p:cNvSpPr>
          <p:nvPr>
            <p:ph type="title"/>
          </p:nvPr>
        </p:nvSpPr>
        <p:spPr>
          <a:noFill/>
          <a:ln/>
        </p:spPr>
        <p:txBody>
          <a:bodyPr/>
          <a:lstStyle/>
          <a:p>
            <a:r>
              <a:rPr lang="en-US" sz="2800"/>
              <a:t>Outillage de mise en oeuvre : </a:t>
            </a:r>
            <a:r>
              <a:rPr lang="fr-FR" sz="2800"/>
              <a:t>Présentation de la Cliveuse</a:t>
            </a:r>
          </a:p>
        </p:txBody>
      </p:sp>
      <p:grpSp>
        <p:nvGrpSpPr>
          <p:cNvPr id="1000462" name="Group 14"/>
          <p:cNvGrpSpPr>
            <a:grpSpLocks/>
          </p:cNvGrpSpPr>
          <p:nvPr/>
        </p:nvGrpSpPr>
        <p:grpSpPr bwMode="auto">
          <a:xfrm>
            <a:off x="1042988" y="1989138"/>
            <a:ext cx="3133725" cy="569912"/>
            <a:chOff x="657" y="1253"/>
            <a:chExt cx="1974" cy="359"/>
          </a:xfrm>
        </p:grpSpPr>
        <p:sp>
          <p:nvSpPr>
            <p:cNvPr id="1000463" name="Text Box 15"/>
            <p:cNvSpPr txBox="1">
              <a:spLocks noChangeArrowheads="1"/>
            </p:cNvSpPr>
            <p:nvPr/>
          </p:nvSpPr>
          <p:spPr bwMode="auto">
            <a:xfrm>
              <a:off x="657" y="1344"/>
              <a:ext cx="1021" cy="268"/>
            </a:xfrm>
            <a:prstGeom prst="rect">
              <a:avLst/>
            </a:prstGeom>
            <a:noFill/>
            <a:ln w="9525">
              <a:noFill/>
              <a:miter lim="800000"/>
              <a:headEnd/>
              <a:tailEnd/>
            </a:ln>
            <a:effectLst/>
          </p:spPr>
          <p:txBody>
            <a:bodyPr lIns="0" tIns="0" rIns="0" bIns="0">
              <a:spAutoFit/>
            </a:bodyPr>
            <a:lstStyle/>
            <a:p>
              <a:r>
                <a:rPr lang="fr-FR" altLang="ja-JP" sz="1400" b="1">
                  <a:latin typeface="Helvetica 45 Light" pitchFamily="34" charset="0"/>
                  <a:ea typeface="MS Mincho" pitchFamily="49" charset="-128"/>
                </a:rPr>
                <a:t>Couvercle de maintien de la fibre</a:t>
              </a:r>
              <a:endParaRPr lang="fr-FR" sz="1400">
                <a:ea typeface="MS Mincho" pitchFamily="49" charset="-128"/>
              </a:endParaRPr>
            </a:p>
          </p:txBody>
        </p:sp>
        <p:sp>
          <p:nvSpPr>
            <p:cNvPr id="1000464" name="Line 16"/>
            <p:cNvSpPr>
              <a:spLocks noChangeShapeType="1"/>
            </p:cNvSpPr>
            <p:nvPr/>
          </p:nvSpPr>
          <p:spPr bwMode="auto">
            <a:xfrm rot="21600000">
              <a:off x="1655" y="1480"/>
              <a:ext cx="703" cy="0"/>
            </a:xfrm>
            <a:prstGeom prst="line">
              <a:avLst/>
            </a:prstGeom>
            <a:noFill/>
            <a:ln w="9525">
              <a:solidFill>
                <a:schemeClr val="tx1"/>
              </a:solidFill>
              <a:round/>
              <a:headEnd/>
              <a:tailEnd type="triangle" w="lg" len="lg"/>
            </a:ln>
            <a:effectLst/>
          </p:spPr>
          <p:txBody>
            <a:bodyPr/>
            <a:lstStyle/>
            <a:p>
              <a:endParaRPr lang="fr-FR"/>
            </a:p>
          </p:txBody>
        </p:sp>
        <p:grpSp>
          <p:nvGrpSpPr>
            <p:cNvPr id="1000465" name="Group 17"/>
            <p:cNvGrpSpPr>
              <a:grpSpLocks/>
            </p:cNvGrpSpPr>
            <p:nvPr/>
          </p:nvGrpSpPr>
          <p:grpSpPr bwMode="auto">
            <a:xfrm>
              <a:off x="2472" y="1253"/>
              <a:ext cx="159" cy="159"/>
              <a:chOff x="975" y="3725"/>
              <a:chExt cx="159" cy="159"/>
            </a:xfrm>
          </p:grpSpPr>
          <p:sp>
            <p:nvSpPr>
              <p:cNvPr id="1000466" name="Oval 18"/>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00467" name="Text Box 19"/>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1</a:t>
                </a:r>
              </a:p>
            </p:txBody>
          </p:sp>
        </p:grpSp>
      </p:grpSp>
      <p:grpSp>
        <p:nvGrpSpPr>
          <p:cNvPr id="1000468" name="Group 20"/>
          <p:cNvGrpSpPr>
            <a:grpSpLocks/>
          </p:cNvGrpSpPr>
          <p:nvPr/>
        </p:nvGrpSpPr>
        <p:grpSpPr bwMode="auto">
          <a:xfrm>
            <a:off x="5364163" y="1268413"/>
            <a:ext cx="3132137" cy="785812"/>
            <a:chOff x="3379" y="799"/>
            <a:chExt cx="1973" cy="495"/>
          </a:xfrm>
        </p:grpSpPr>
        <p:sp>
          <p:nvSpPr>
            <p:cNvPr id="1000469" name="Text Box 21"/>
            <p:cNvSpPr txBox="1">
              <a:spLocks noChangeArrowheads="1"/>
            </p:cNvSpPr>
            <p:nvPr/>
          </p:nvSpPr>
          <p:spPr bwMode="auto">
            <a:xfrm>
              <a:off x="4627" y="1026"/>
              <a:ext cx="725" cy="268"/>
            </a:xfrm>
            <a:prstGeom prst="rect">
              <a:avLst/>
            </a:prstGeom>
            <a:noFill/>
            <a:ln w="9525">
              <a:noFill/>
              <a:miter lim="800000"/>
              <a:headEnd/>
              <a:tailEnd/>
            </a:ln>
            <a:effectLst/>
          </p:spPr>
          <p:txBody>
            <a:bodyPr lIns="0" tIns="0" rIns="0" bIns="0">
              <a:spAutoFit/>
            </a:bodyPr>
            <a:lstStyle/>
            <a:p>
              <a:r>
                <a:rPr lang="fr-FR" altLang="ja-JP" sz="1400" b="1">
                  <a:latin typeface="Helvetica 45 Light" pitchFamily="34" charset="0"/>
                  <a:ea typeface="MS Mincho" pitchFamily="49" charset="-128"/>
                </a:rPr>
                <a:t>Couvercle</a:t>
              </a:r>
            </a:p>
            <a:p>
              <a:r>
                <a:rPr lang="fr-FR" altLang="ja-JP" sz="1400" b="1">
                  <a:latin typeface="Helvetica 45 Light" pitchFamily="34" charset="0"/>
                  <a:ea typeface="MS Mincho" pitchFamily="49" charset="-128"/>
                </a:rPr>
                <a:t>Cache-lame</a:t>
              </a:r>
              <a:endParaRPr lang="fr-FR" sz="1400">
                <a:ea typeface="MS Mincho" pitchFamily="49" charset="-128"/>
              </a:endParaRPr>
            </a:p>
          </p:txBody>
        </p:sp>
        <p:sp>
          <p:nvSpPr>
            <p:cNvPr id="1000470" name="Line 22"/>
            <p:cNvSpPr>
              <a:spLocks noChangeShapeType="1"/>
            </p:cNvSpPr>
            <p:nvPr/>
          </p:nvSpPr>
          <p:spPr bwMode="auto">
            <a:xfrm rot="10800000">
              <a:off x="3833" y="1189"/>
              <a:ext cx="771" cy="0"/>
            </a:xfrm>
            <a:prstGeom prst="line">
              <a:avLst/>
            </a:prstGeom>
            <a:noFill/>
            <a:ln w="9525">
              <a:solidFill>
                <a:schemeClr val="tx1"/>
              </a:solidFill>
              <a:round/>
              <a:headEnd/>
              <a:tailEnd type="triangle" w="lg" len="lg"/>
            </a:ln>
            <a:effectLst/>
          </p:spPr>
          <p:txBody>
            <a:bodyPr/>
            <a:lstStyle/>
            <a:p>
              <a:endParaRPr lang="fr-FR"/>
            </a:p>
          </p:txBody>
        </p:sp>
        <p:grpSp>
          <p:nvGrpSpPr>
            <p:cNvPr id="1000471" name="Group 23"/>
            <p:cNvGrpSpPr>
              <a:grpSpLocks/>
            </p:cNvGrpSpPr>
            <p:nvPr/>
          </p:nvGrpSpPr>
          <p:grpSpPr bwMode="auto">
            <a:xfrm>
              <a:off x="3379" y="799"/>
              <a:ext cx="159" cy="159"/>
              <a:chOff x="975" y="3725"/>
              <a:chExt cx="159" cy="159"/>
            </a:xfrm>
          </p:grpSpPr>
          <p:sp>
            <p:nvSpPr>
              <p:cNvPr id="1000472" name="Oval 24"/>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00473" name="Text Box 25"/>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2</a:t>
                </a:r>
              </a:p>
            </p:txBody>
          </p:sp>
        </p:grpSp>
      </p:grpSp>
      <p:grpSp>
        <p:nvGrpSpPr>
          <p:cNvPr id="1000474" name="Group 26"/>
          <p:cNvGrpSpPr>
            <a:grpSpLocks/>
          </p:cNvGrpSpPr>
          <p:nvPr/>
        </p:nvGrpSpPr>
        <p:grpSpPr bwMode="auto">
          <a:xfrm>
            <a:off x="935038" y="4868863"/>
            <a:ext cx="2773362" cy="288925"/>
            <a:chOff x="589" y="3067"/>
            <a:chExt cx="1747" cy="182"/>
          </a:xfrm>
        </p:grpSpPr>
        <p:sp>
          <p:nvSpPr>
            <p:cNvPr id="1000475" name="Text Box 27"/>
            <p:cNvSpPr txBox="1">
              <a:spLocks noChangeArrowheads="1"/>
            </p:cNvSpPr>
            <p:nvPr/>
          </p:nvSpPr>
          <p:spPr bwMode="auto">
            <a:xfrm>
              <a:off x="589" y="3115"/>
              <a:ext cx="1134" cy="134"/>
            </a:xfrm>
            <a:prstGeom prst="rect">
              <a:avLst/>
            </a:prstGeom>
            <a:noFill/>
            <a:ln w="9525">
              <a:noFill/>
              <a:miter lim="800000"/>
              <a:headEnd/>
              <a:tailEnd/>
            </a:ln>
            <a:effectLst/>
          </p:spPr>
          <p:txBody>
            <a:bodyPr lIns="0" tIns="0" rIns="0" bIns="0">
              <a:spAutoFit/>
            </a:bodyPr>
            <a:lstStyle/>
            <a:p>
              <a:r>
                <a:rPr lang="fr-FR" altLang="ja-JP" sz="1400" b="1">
                  <a:latin typeface="Helvetica 45 Light" pitchFamily="34" charset="0"/>
                  <a:ea typeface="MS Mincho" pitchFamily="49" charset="-128"/>
                </a:rPr>
                <a:t>Chariot porte-lame</a:t>
              </a:r>
              <a:endParaRPr lang="fr-FR" sz="1400">
                <a:ea typeface="MS Mincho" pitchFamily="49" charset="-128"/>
              </a:endParaRPr>
            </a:p>
          </p:txBody>
        </p:sp>
        <p:sp>
          <p:nvSpPr>
            <p:cNvPr id="1000476" name="Line 28"/>
            <p:cNvSpPr>
              <a:spLocks noChangeShapeType="1"/>
            </p:cNvSpPr>
            <p:nvPr/>
          </p:nvSpPr>
          <p:spPr bwMode="auto">
            <a:xfrm rot="21600000">
              <a:off x="1587" y="3206"/>
              <a:ext cx="590" cy="0"/>
            </a:xfrm>
            <a:prstGeom prst="line">
              <a:avLst/>
            </a:prstGeom>
            <a:noFill/>
            <a:ln w="9525">
              <a:solidFill>
                <a:schemeClr val="tx1"/>
              </a:solidFill>
              <a:round/>
              <a:headEnd/>
              <a:tailEnd type="triangle" w="lg" len="lg"/>
            </a:ln>
            <a:effectLst/>
          </p:spPr>
          <p:txBody>
            <a:bodyPr/>
            <a:lstStyle/>
            <a:p>
              <a:endParaRPr lang="fr-FR"/>
            </a:p>
          </p:txBody>
        </p:sp>
        <p:grpSp>
          <p:nvGrpSpPr>
            <p:cNvPr id="1000477" name="Group 29"/>
            <p:cNvGrpSpPr>
              <a:grpSpLocks/>
            </p:cNvGrpSpPr>
            <p:nvPr/>
          </p:nvGrpSpPr>
          <p:grpSpPr bwMode="auto">
            <a:xfrm>
              <a:off x="2177" y="3067"/>
              <a:ext cx="159" cy="159"/>
              <a:chOff x="975" y="3725"/>
              <a:chExt cx="159" cy="159"/>
            </a:xfrm>
          </p:grpSpPr>
          <p:sp>
            <p:nvSpPr>
              <p:cNvPr id="1000478" name="Oval 30"/>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00479" name="Text Box 31"/>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4</a:t>
                </a:r>
              </a:p>
            </p:txBody>
          </p:sp>
        </p:grpSp>
      </p:grpSp>
      <p:grpSp>
        <p:nvGrpSpPr>
          <p:cNvPr id="1000480" name="Group 32"/>
          <p:cNvGrpSpPr>
            <a:grpSpLocks/>
          </p:cNvGrpSpPr>
          <p:nvPr/>
        </p:nvGrpSpPr>
        <p:grpSpPr bwMode="auto">
          <a:xfrm>
            <a:off x="6011863" y="2636838"/>
            <a:ext cx="2484437" cy="2268537"/>
            <a:chOff x="3787" y="1661"/>
            <a:chExt cx="1565" cy="1429"/>
          </a:xfrm>
        </p:grpSpPr>
        <p:grpSp>
          <p:nvGrpSpPr>
            <p:cNvPr id="1000481" name="Group 33"/>
            <p:cNvGrpSpPr>
              <a:grpSpLocks/>
            </p:cNvGrpSpPr>
            <p:nvPr/>
          </p:nvGrpSpPr>
          <p:grpSpPr bwMode="auto">
            <a:xfrm>
              <a:off x="3787" y="2956"/>
              <a:ext cx="1384" cy="134"/>
              <a:chOff x="3787" y="2956"/>
              <a:chExt cx="1384" cy="134"/>
            </a:xfrm>
          </p:grpSpPr>
          <p:sp>
            <p:nvSpPr>
              <p:cNvPr id="1000482" name="Text Box 34"/>
              <p:cNvSpPr txBox="1">
                <a:spLocks noChangeArrowheads="1"/>
              </p:cNvSpPr>
              <p:nvPr/>
            </p:nvSpPr>
            <p:spPr bwMode="auto">
              <a:xfrm>
                <a:off x="4647" y="2956"/>
                <a:ext cx="524" cy="134"/>
              </a:xfrm>
              <a:prstGeom prst="rect">
                <a:avLst/>
              </a:prstGeom>
              <a:noFill/>
              <a:ln w="9525">
                <a:noFill/>
                <a:miter lim="800000"/>
                <a:headEnd/>
                <a:tailEnd/>
              </a:ln>
              <a:effectLst/>
            </p:spPr>
            <p:txBody>
              <a:bodyPr lIns="0" tIns="0" rIns="0" bIns="0">
                <a:spAutoFit/>
              </a:bodyPr>
              <a:lstStyle/>
              <a:p>
                <a:r>
                  <a:rPr lang="fr-FR" altLang="ja-JP" sz="1400" b="1">
                    <a:latin typeface="Helvetica 45 Light" pitchFamily="34" charset="0"/>
                    <a:ea typeface="MS Mincho" pitchFamily="49" charset="-128"/>
                  </a:rPr>
                  <a:t>Poubelle</a:t>
                </a:r>
                <a:endParaRPr lang="fr-FR" sz="1400">
                  <a:ea typeface="MS Mincho" pitchFamily="49" charset="-128"/>
                </a:endParaRPr>
              </a:p>
            </p:txBody>
          </p:sp>
          <p:sp>
            <p:nvSpPr>
              <p:cNvPr id="1000483" name="Line 35"/>
              <p:cNvSpPr>
                <a:spLocks noChangeShapeType="1"/>
              </p:cNvSpPr>
              <p:nvPr/>
            </p:nvSpPr>
            <p:spPr bwMode="auto">
              <a:xfrm rot="10800000" flipV="1">
                <a:off x="3787" y="3045"/>
                <a:ext cx="817" cy="0"/>
              </a:xfrm>
              <a:prstGeom prst="line">
                <a:avLst/>
              </a:prstGeom>
              <a:noFill/>
              <a:ln w="9525">
                <a:solidFill>
                  <a:schemeClr val="tx1"/>
                </a:solidFill>
                <a:round/>
                <a:headEnd/>
                <a:tailEnd type="triangle" w="lg" len="lg"/>
              </a:ln>
              <a:effectLst/>
            </p:spPr>
            <p:txBody>
              <a:bodyPr/>
              <a:lstStyle/>
              <a:p>
                <a:endParaRPr lang="fr-FR"/>
              </a:p>
            </p:txBody>
          </p:sp>
        </p:grpSp>
        <p:grpSp>
          <p:nvGrpSpPr>
            <p:cNvPr id="1000484" name="Group 36"/>
            <p:cNvGrpSpPr>
              <a:grpSpLocks/>
            </p:cNvGrpSpPr>
            <p:nvPr/>
          </p:nvGrpSpPr>
          <p:grpSpPr bwMode="auto">
            <a:xfrm>
              <a:off x="4014" y="1661"/>
              <a:ext cx="1338" cy="340"/>
              <a:chOff x="4014" y="1661"/>
              <a:chExt cx="1338" cy="340"/>
            </a:xfrm>
          </p:grpSpPr>
          <p:grpSp>
            <p:nvGrpSpPr>
              <p:cNvPr id="1000485" name="Group 37"/>
              <p:cNvGrpSpPr>
                <a:grpSpLocks/>
              </p:cNvGrpSpPr>
              <p:nvPr/>
            </p:nvGrpSpPr>
            <p:grpSpPr bwMode="auto">
              <a:xfrm>
                <a:off x="4014" y="1842"/>
                <a:ext cx="159" cy="159"/>
                <a:chOff x="975" y="3725"/>
                <a:chExt cx="159" cy="159"/>
              </a:xfrm>
            </p:grpSpPr>
            <p:sp>
              <p:nvSpPr>
                <p:cNvPr id="1000486" name="Oval 38"/>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00487" name="Text Box 39"/>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3</a:t>
                  </a:r>
                </a:p>
              </p:txBody>
            </p:sp>
          </p:grpSp>
          <p:sp>
            <p:nvSpPr>
              <p:cNvPr id="1000488" name="Line 40"/>
              <p:cNvSpPr>
                <a:spLocks noChangeShapeType="1"/>
              </p:cNvSpPr>
              <p:nvPr/>
            </p:nvSpPr>
            <p:spPr bwMode="auto">
              <a:xfrm rot="10800000" flipV="1">
                <a:off x="4332" y="1797"/>
                <a:ext cx="272" cy="0"/>
              </a:xfrm>
              <a:prstGeom prst="line">
                <a:avLst/>
              </a:prstGeom>
              <a:noFill/>
              <a:ln w="9525">
                <a:solidFill>
                  <a:schemeClr val="tx1"/>
                </a:solidFill>
                <a:round/>
                <a:headEnd/>
                <a:tailEnd type="triangle" w="lg" len="lg"/>
              </a:ln>
              <a:effectLst/>
            </p:spPr>
            <p:txBody>
              <a:bodyPr/>
              <a:lstStyle/>
              <a:p>
                <a:endParaRPr lang="fr-FR"/>
              </a:p>
            </p:txBody>
          </p:sp>
          <p:sp>
            <p:nvSpPr>
              <p:cNvPr id="1000489" name="Text Box 41"/>
              <p:cNvSpPr txBox="1">
                <a:spLocks noChangeArrowheads="1"/>
              </p:cNvSpPr>
              <p:nvPr/>
            </p:nvSpPr>
            <p:spPr bwMode="auto">
              <a:xfrm>
                <a:off x="4627" y="1661"/>
                <a:ext cx="725" cy="268"/>
              </a:xfrm>
              <a:prstGeom prst="rect">
                <a:avLst/>
              </a:prstGeom>
              <a:noFill/>
              <a:ln w="9525">
                <a:noFill/>
                <a:miter lim="800000"/>
                <a:headEnd/>
                <a:tailEnd/>
              </a:ln>
              <a:effectLst/>
            </p:spPr>
            <p:txBody>
              <a:bodyPr lIns="0" tIns="0" rIns="0" bIns="0">
                <a:spAutoFit/>
              </a:bodyPr>
              <a:lstStyle/>
              <a:p>
                <a:r>
                  <a:rPr lang="fr-FR" altLang="ja-JP" sz="1400" b="1">
                    <a:latin typeface="Helvetica 45 Light" pitchFamily="34" charset="0"/>
                    <a:ea typeface="MS Mincho" pitchFamily="49" charset="-128"/>
                  </a:rPr>
                  <a:t>Couvercle</a:t>
                </a:r>
              </a:p>
              <a:p>
                <a:r>
                  <a:rPr lang="fr-FR" altLang="ja-JP" sz="1400" b="1">
                    <a:latin typeface="Helvetica 45 Light" pitchFamily="34" charset="0"/>
                    <a:ea typeface="MS Mincho" pitchFamily="49" charset="-128"/>
                  </a:rPr>
                  <a:t>Poubelle</a:t>
                </a:r>
                <a:endParaRPr lang="fr-FR" sz="1400">
                  <a:ea typeface="MS Mincho" pitchFamily="49" charset="-128"/>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0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0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04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04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04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04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0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e la date 3"/>
          <p:cNvSpPr>
            <a:spLocks noGrp="1"/>
          </p:cNvSpPr>
          <p:nvPr>
            <p:ph type="dt" sz="half" idx="10"/>
          </p:nvPr>
        </p:nvSpPr>
        <p:spPr/>
        <p:txBody>
          <a:bodyPr/>
          <a:lstStyle/>
          <a:p>
            <a:r>
              <a:rPr lang="en-US"/>
              <a:t>© 3M 2007.  All Rights Reserved.</a:t>
            </a:r>
          </a:p>
        </p:txBody>
      </p:sp>
      <p:pic>
        <p:nvPicPr>
          <p:cNvPr id="1073178" name="Picture 26"/>
          <p:cNvPicPr>
            <a:picLocks noChangeAspect="1" noChangeArrowheads="1"/>
          </p:cNvPicPr>
          <p:nvPr/>
        </p:nvPicPr>
        <p:blipFill>
          <a:blip r:embed="rId3" cstate="print"/>
          <a:srcRect/>
          <a:stretch>
            <a:fillRect/>
          </a:stretch>
        </p:blipFill>
        <p:spPr bwMode="auto">
          <a:xfrm>
            <a:off x="468313" y="2384425"/>
            <a:ext cx="8496300" cy="2967038"/>
          </a:xfrm>
          <a:prstGeom prst="rect">
            <a:avLst/>
          </a:prstGeom>
          <a:noFill/>
          <a:ln w="3175">
            <a:noFill/>
            <a:miter lim="800000"/>
            <a:headEnd/>
            <a:tailEnd/>
          </a:ln>
          <a:effectLst/>
        </p:spPr>
      </p:pic>
      <p:sp>
        <p:nvSpPr>
          <p:cNvPr id="1073155" name="Rectangle 3"/>
          <p:cNvSpPr>
            <a:spLocks noGrp="1" noChangeArrowheads="1"/>
          </p:cNvSpPr>
          <p:nvPr>
            <p:ph type="title"/>
          </p:nvPr>
        </p:nvSpPr>
        <p:spPr>
          <a:xfrm>
            <a:off x="685800" y="622300"/>
            <a:ext cx="7924800" cy="790575"/>
          </a:xfrm>
          <a:noFill/>
          <a:ln/>
        </p:spPr>
        <p:txBody>
          <a:bodyPr/>
          <a:lstStyle/>
          <a:p>
            <a:pPr>
              <a:lnSpc>
                <a:spcPct val="85000"/>
              </a:lnSpc>
            </a:pPr>
            <a:r>
              <a:rPr lang="en-US" sz="2800"/>
              <a:t>Outillage de mise en oeuvre : </a:t>
            </a:r>
            <a:br>
              <a:rPr lang="en-US" sz="2800"/>
            </a:br>
            <a:r>
              <a:rPr lang="fr-FR" sz="2800"/>
              <a:t>Présentation de l’outil de sertissage</a:t>
            </a:r>
          </a:p>
        </p:txBody>
      </p:sp>
      <p:grpSp>
        <p:nvGrpSpPr>
          <p:cNvPr id="1073188" name="Group 36"/>
          <p:cNvGrpSpPr>
            <a:grpSpLocks/>
          </p:cNvGrpSpPr>
          <p:nvPr/>
        </p:nvGrpSpPr>
        <p:grpSpPr bwMode="auto">
          <a:xfrm>
            <a:off x="5940425" y="1671638"/>
            <a:ext cx="1655763" cy="2262187"/>
            <a:chOff x="3742" y="1053"/>
            <a:chExt cx="1043" cy="1425"/>
          </a:xfrm>
        </p:grpSpPr>
        <p:sp>
          <p:nvSpPr>
            <p:cNvPr id="1073162" name="Text Box 10"/>
            <p:cNvSpPr txBox="1">
              <a:spLocks noChangeArrowheads="1"/>
            </p:cNvSpPr>
            <p:nvPr/>
          </p:nvSpPr>
          <p:spPr bwMode="auto">
            <a:xfrm>
              <a:off x="3742" y="1053"/>
              <a:ext cx="1043" cy="268"/>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Rainure de l’embase</a:t>
              </a:r>
              <a:endParaRPr lang="fr-FR" sz="1400">
                <a:ea typeface="MS Mincho" pitchFamily="49" charset="-128"/>
              </a:endParaRPr>
            </a:p>
          </p:txBody>
        </p:sp>
        <p:grpSp>
          <p:nvGrpSpPr>
            <p:cNvPr id="1073181" name="Group 29"/>
            <p:cNvGrpSpPr>
              <a:grpSpLocks/>
            </p:cNvGrpSpPr>
            <p:nvPr/>
          </p:nvGrpSpPr>
          <p:grpSpPr bwMode="auto">
            <a:xfrm>
              <a:off x="4263" y="1366"/>
              <a:ext cx="0" cy="1112"/>
              <a:chOff x="4263" y="1366"/>
              <a:chExt cx="0" cy="1112"/>
            </a:xfrm>
          </p:grpSpPr>
          <p:sp>
            <p:nvSpPr>
              <p:cNvPr id="1073169" name="Line 17"/>
              <p:cNvSpPr>
                <a:spLocks noChangeShapeType="1"/>
              </p:cNvSpPr>
              <p:nvPr/>
            </p:nvSpPr>
            <p:spPr bwMode="auto">
              <a:xfrm rot="37800000" flipH="1" flipV="1">
                <a:off x="3956" y="2172"/>
                <a:ext cx="613" cy="0"/>
              </a:xfrm>
              <a:prstGeom prst="line">
                <a:avLst/>
              </a:prstGeom>
              <a:noFill/>
              <a:ln w="12700">
                <a:solidFill>
                  <a:schemeClr val="bg1"/>
                </a:solidFill>
                <a:round/>
                <a:headEnd/>
                <a:tailEnd type="triangle" w="lg" len="lg"/>
              </a:ln>
              <a:effectLst/>
            </p:spPr>
            <p:txBody>
              <a:bodyPr/>
              <a:lstStyle/>
              <a:p>
                <a:endParaRPr lang="fr-FR"/>
              </a:p>
            </p:txBody>
          </p:sp>
          <p:sp>
            <p:nvSpPr>
              <p:cNvPr id="1073170" name="Line 18"/>
              <p:cNvSpPr>
                <a:spLocks noChangeShapeType="1"/>
              </p:cNvSpPr>
              <p:nvPr/>
            </p:nvSpPr>
            <p:spPr bwMode="auto">
              <a:xfrm rot="16200000" flipV="1">
                <a:off x="4013" y="1616"/>
                <a:ext cx="499" cy="0"/>
              </a:xfrm>
              <a:prstGeom prst="line">
                <a:avLst/>
              </a:prstGeom>
              <a:noFill/>
              <a:ln w="12700">
                <a:solidFill>
                  <a:schemeClr val="tx1"/>
                </a:solidFill>
                <a:round/>
                <a:headEnd/>
                <a:tailEnd type="none" w="lg" len="lg"/>
              </a:ln>
              <a:effectLst/>
            </p:spPr>
            <p:txBody>
              <a:bodyPr/>
              <a:lstStyle/>
              <a:p>
                <a:endParaRPr lang="fr-FR"/>
              </a:p>
            </p:txBody>
          </p:sp>
        </p:grpSp>
      </p:grpSp>
      <p:grpSp>
        <p:nvGrpSpPr>
          <p:cNvPr id="1073190" name="Group 38"/>
          <p:cNvGrpSpPr>
            <a:grpSpLocks/>
          </p:cNvGrpSpPr>
          <p:nvPr/>
        </p:nvGrpSpPr>
        <p:grpSpPr bwMode="auto">
          <a:xfrm>
            <a:off x="71438" y="4292600"/>
            <a:ext cx="1692275" cy="1908175"/>
            <a:chOff x="45" y="2704"/>
            <a:chExt cx="1066" cy="1202"/>
          </a:xfrm>
        </p:grpSpPr>
        <p:sp>
          <p:nvSpPr>
            <p:cNvPr id="1073176" name="Line 24"/>
            <p:cNvSpPr>
              <a:spLocks noChangeShapeType="1"/>
            </p:cNvSpPr>
            <p:nvPr/>
          </p:nvSpPr>
          <p:spPr bwMode="auto">
            <a:xfrm rot="37800000">
              <a:off x="123" y="3147"/>
              <a:ext cx="885" cy="0"/>
            </a:xfrm>
            <a:prstGeom prst="line">
              <a:avLst/>
            </a:prstGeom>
            <a:noFill/>
            <a:ln w="12700">
              <a:solidFill>
                <a:schemeClr val="tx1"/>
              </a:solidFill>
              <a:round/>
              <a:headEnd/>
              <a:tailEnd type="triangle" w="lg" len="lg"/>
            </a:ln>
            <a:effectLst/>
          </p:spPr>
          <p:txBody>
            <a:bodyPr/>
            <a:lstStyle/>
            <a:p>
              <a:endParaRPr lang="fr-FR"/>
            </a:p>
          </p:txBody>
        </p:sp>
        <p:sp>
          <p:nvSpPr>
            <p:cNvPr id="1073177" name="Text Box 25"/>
            <p:cNvSpPr txBox="1">
              <a:spLocks noChangeArrowheads="1"/>
            </p:cNvSpPr>
            <p:nvPr/>
          </p:nvSpPr>
          <p:spPr bwMode="auto">
            <a:xfrm>
              <a:off x="45" y="3638"/>
              <a:ext cx="1066" cy="268"/>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Raccord de l’embase</a:t>
              </a:r>
              <a:endParaRPr lang="fr-FR" sz="1400">
                <a:ea typeface="MS Mincho" pitchFamily="49" charset="-128"/>
              </a:endParaRPr>
            </a:p>
          </p:txBody>
        </p:sp>
      </p:grpSp>
      <p:grpSp>
        <p:nvGrpSpPr>
          <p:cNvPr id="1073187" name="Group 35"/>
          <p:cNvGrpSpPr>
            <a:grpSpLocks/>
          </p:cNvGrpSpPr>
          <p:nvPr/>
        </p:nvGrpSpPr>
        <p:grpSpPr bwMode="auto">
          <a:xfrm>
            <a:off x="2087563" y="1700213"/>
            <a:ext cx="1368425" cy="1800225"/>
            <a:chOff x="1315" y="1071"/>
            <a:chExt cx="862" cy="1134"/>
          </a:xfrm>
        </p:grpSpPr>
        <p:sp>
          <p:nvSpPr>
            <p:cNvPr id="1073165" name="Text Box 13"/>
            <p:cNvSpPr txBox="1">
              <a:spLocks noChangeArrowheads="1"/>
            </p:cNvSpPr>
            <p:nvPr/>
          </p:nvSpPr>
          <p:spPr bwMode="auto">
            <a:xfrm>
              <a:off x="1315" y="1071"/>
              <a:ext cx="862" cy="268"/>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Levier de sertissage</a:t>
              </a:r>
              <a:endParaRPr lang="fr-FR" sz="1400">
                <a:ea typeface="MS Mincho" pitchFamily="49" charset="-128"/>
              </a:endParaRPr>
            </a:p>
          </p:txBody>
        </p:sp>
        <p:grpSp>
          <p:nvGrpSpPr>
            <p:cNvPr id="1073180" name="Group 28"/>
            <p:cNvGrpSpPr>
              <a:grpSpLocks/>
            </p:cNvGrpSpPr>
            <p:nvPr/>
          </p:nvGrpSpPr>
          <p:grpSpPr bwMode="auto">
            <a:xfrm>
              <a:off x="1746" y="1366"/>
              <a:ext cx="0" cy="839"/>
              <a:chOff x="1746" y="1366"/>
              <a:chExt cx="0" cy="839"/>
            </a:xfrm>
          </p:grpSpPr>
          <p:sp>
            <p:nvSpPr>
              <p:cNvPr id="1073156" name="Line 4"/>
              <p:cNvSpPr>
                <a:spLocks noChangeShapeType="1"/>
              </p:cNvSpPr>
              <p:nvPr/>
            </p:nvSpPr>
            <p:spPr bwMode="auto">
              <a:xfrm rot="21600000">
                <a:off x="1746" y="1366"/>
                <a:ext cx="0" cy="839"/>
              </a:xfrm>
              <a:prstGeom prst="line">
                <a:avLst/>
              </a:prstGeom>
              <a:noFill/>
              <a:ln w="12700">
                <a:solidFill>
                  <a:schemeClr val="bg1"/>
                </a:solidFill>
                <a:round/>
                <a:headEnd/>
                <a:tailEnd type="triangle" w="lg" len="lg"/>
              </a:ln>
              <a:effectLst/>
            </p:spPr>
            <p:txBody>
              <a:bodyPr/>
              <a:lstStyle/>
              <a:p>
                <a:endParaRPr lang="fr-FR"/>
              </a:p>
            </p:txBody>
          </p:sp>
          <p:sp>
            <p:nvSpPr>
              <p:cNvPr id="1073179" name="Line 27"/>
              <p:cNvSpPr>
                <a:spLocks noChangeShapeType="1"/>
              </p:cNvSpPr>
              <p:nvPr/>
            </p:nvSpPr>
            <p:spPr bwMode="auto">
              <a:xfrm rot="21600000">
                <a:off x="1746" y="1366"/>
                <a:ext cx="0" cy="250"/>
              </a:xfrm>
              <a:prstGeom prst="line">
                <a:avLst/>
              </a:prstGeom>
              <a:noFill/>
              <a:ln w="12700">
                <a:solidFill>
                  <a:schemeClr val="tx1"/>
                </a:solidFill>
                <a:round/>
                <a:headEnd/>
                <a:tailEnd type="none" w="lg" len="lg"/>
              </a:ln>
              <a:effectLst/>
            </p:spPr>
            <p:txBody>
              <a:bodyPr/>
              <a:lstStyle/>
              <a:p>
                <a:endParaRPr lang="fr-FR"/>
              </a:p>
            </p:txBody>
          </p:sp>
        </p:grpSp>
      </p:grpSp>
      <p:grpSp>
        <p:nvGrpSpPr>
          <p:cNvPr id="1073192" name="Group 40"/>
          <p:cNvGrpSpPr>
            <a:grpSpLocks/>
          </p:cNvGrpSpPr>
          <p:nvPr/>
        </p:nvGrpSpPr>
        <p:grpSpPr bwMode="auto">
          <a:xfrm>
            <a:off x="2052638" y="4976813"/>
            <a:ext cx="2195512" cy="1004887"/>
            <a:chOff x="1293" y="3135"/>
            <a:chExt cx="1383" cy="633"/>
          </a:xfrm>
        </p:grpSpPr>
        <p:sp>
          <p:nvSpPr>
            <p:cNvPr id="1073182" name="Line 30"/>
            <p:cNvSpPr>
              <a:spLocks noChangeShapeType="1"/>
            </p:cNvSpPr>
            <p:nvPr/>
          </p:nvSpPr>
          <p:spPr bwMode="auto">
            <a:xfrm rot="37800000">
              <a:off x="1315" y="3363"/>
              <a:ext cx="453" cy="0"/>
            </a:xfrm>
            <a:prstGeom prst="line">
              <a:avLst/>
            </a:prstGeom>
            <a:noFill/>
            <a:ln w="12700">
              <a:solidFill>
                <a:schemeClr val="tx1"/>
              </a:solidFill>
              <a:round/>
              <a:headEnd/>
              <a:tailEnd type="triangle" w="lg" len="lg"/>
            </a:ln>
            <a:effectLst/>
          </p:spPr>
          <p:txBody>
            <a:bodyPr/>
            <a:lstStyle/>
            <a:p>
              <a:endParaRPr lang="fr-FR"/>
            </a:p>
          </p:txBody>
        </p:sp>
        <p:sp>
          <p:nvSpPr>
            <p:cNvPr id="1073183" name="Line 31"/>
            <p:cNvSpPr>
              <a:spLocks noChangeShapeType="1"/>
            </p:cNvSpPr>
            <p:nvPr/>
          </p:nvSpPr>
          <p:spPr bwMode="auto">
            <a:xfrm rot="37800000">
              <a:off x="2199" y="3362"/>
              <a:ext cx="453" cy="0"/>
            </a:xfrm>
            <a:prstGeom prst="line">
              <a:avLst/>
            </a:prstGeom>
            <a:noFill/>
            <a:ln w="12700">
              <a:solidFill>
                <a:schemeClr val="tx1"/>
              </a:solidFill>
              <a:round/>
              <a:headEnd/>
              <a:tailEnd type="triangle" w="lg" len="lg"/>
            </a:ln>
            <a:effectLst/>
          </p:spPr>
          <p:txBody>
            <a:bodyPr/>
            <a:lstStyle/>
            <a:p>
              <a:endParaRPr lang="fr-FR"/>
            </a:p>
          </p:txBody>
        </p:sp>
        <p:sp>
          <p:nvSpPr>
            <p:cNvPr id="1073184" name="Text Box 32"/>
            <p:cNvSpPr txBox="1">
              <a:spLocks noChangeArrowheads="1"/>
            </p:cNvSpPr>
            <p:nvPr/>
          </p:nvSpPr>
          <p:spPr bwMode="auto">
            <a:xfrm>
              <a:off x="1293" y="3634"/>
              <a:ext cx="1383" cy="134"/>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Forme ergonomique</a:t>
              </a:r>
              <a:endParaRPr lang="fr-FR" sz="1400">
                <a:ea typeface="MS Mincho" pitchFamily="49" charset="-128"/>
              </a:endParaRPr>
            </a:p>
          </p:txBody>
        </p:sp>
      </p:grpSp>
      <p:grpSp>
        <p:nvGrpSpPr>
          <p:cNvPr id="1073191" name="Group 39"/>
          <p:cNvGrpSpPr>
            <a:grpSpLocks/>
          </p:cNvGrpSpPr>
          <p:nvPr/>
        </p:nvGrpSpPr>
        <p:grpSpPr bwMode="auto">
          <a:xfrm>
            <a:off x="6227763" y="4976813"/>
            <a:ext cx="1655762" cy="1430337"/>
            <a:chOff x="3923" y="3135"/>
            <a:chExt cx="1043" cy="901"/>
          </a:xfrm>
        </p:grpSpPr>
        <p:sp>
          <p:nvSpPr>
            <p:cNvPr id="1073168" name="Text Box 16"/>
            <p:cNvSpPr txBox="1">
              <a:spLocks noChangeArrowheads="1"/>
            </p:cNvSpPr>
            <p:nvPr/>
          </p:nvSpPr>
          <p:spPr bwMode="auto">
            <a:xfrm>
              <a:off x="3923" y="3634"/>
              <a:ext cx="1043" cy="402"/>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Indicateur de déclenchement de l’arc de fibre</a:t>
              </a:r>
              <a:endParaRPr lang="fr-FR" sz="1400">
                <a:ea typeface="MS Mincho" pitchFamily="49" charset="-128"/>
              </a:endParaRPr>
            </a:p>
          </p:txBody>
        </p:sp>
        <p:sp>
          <p:nvSpPr>
            <p:cNvPr id="1073185" name="Line 33"/>
            <p:cNvSpPr>
              <a:spLocks noChangeShapeType="1"/>
            </p:cNvSpPr>
            <p:nvPr/>
          </p:nvSpPr>
          <p:spPr bwMode="auto">
            <a:xfrm rot="37800000">
              <a:off x="4218" y="3362"/>
              <a:ext cx="453" cy="0"/>
            </a:xfrm>
            <a:prstGeom prst="line">
              <a:avLst/>
            </a:prstGeom>
            <a:noFill/>
            <a:ln w="12700">
              <a:solidFill>
                <a:schemeClr val="tx1"/>
              </a:solidFill>
              <a:round/>
              <a:headEnd/>
              <a:tailEnd type="triangle" w="lg" len="lg"/>
            </a:ln>
            <a:effectLst/>
          </p:spPr>
          <p:txBody>
            <a:bodyPr/>
            <a:lstStyle/>
            <a:p>
              <a:endParaRPr lang="fr-FR"/>
            </a:p>
          </p:txBody>
        </p:sp>
      </p:grpSp>
      <p:grpSp>
        <p:nvGrpSpPr>
          <p:cNvPr id="1073189" name="Group 37"/>
          <p:cNvGrpSpPr>
            <a:grpSpLocks/>
          </p:cNvGrpSpPr>
          <p:nvPr/>
        </p:nvGrpSpPr>
        <p:grpSpPr bwMode="auto">
          <a:xfrm>
            <a:off x="7524750" y="1665288"/>
            <a:ext cx="1619250" cy="2771775"/>
            <a:chOff x="4740" y="1049"/>
            <a:chExt cx="1020" cy="1746"/>
          </a:xfrm>
        </p:grpSpPr>
        <p:sp>
          <p:nvSpPr>
            <p:cNvPr id="1073160" name="Line 8"/>
            <p:cNvSpPr>
              <a:spLocks noChangeShapeType="1"/>
            </p:cNvSpPr>
            <p:nvPr/>
          </p:nvSpPr>
          <p:spPr bwMode="auto">
            <a:xfrm rot="27000000">
              <a:off x="4546" y="2081"/>
              <a:ext cx="1429" cy="0"/>
            </a:xfrm>
            <a:prstGeom prst="line">
              <a:avLst/>
            </a:prstGeom>
            <a:noFill/>
            <a:ln w="12700">
              <a:solidFill>
                <a:schemeClr val="tx1"/>
              </a:solidFill>
              <a:round/>
              <a:headEnd/>
              <a:tailEnd type="triangle" w="lg" len="lg"/>
            </a:ln>
            <a:effectLst/>
          </p:spPr>
          <p:txBody>
            <a:bodyPr/>
            <a:lstStyle/>
            <a:p>
              <a:endParaRPr lang="fr-FR"/>
            </a:p>
          </p:txBody>
        </p:sp>
        <p:sp>
          <p:nvSpPr>
            <p:cNvPr id="1073186" name="Text Box 34"/>
            <p:cNvSpPr txBox="1">
              <a:spLocks noChangeArrowheads="1"/>
            </p:cNvSpPr>
            <p:nvPr/>
          </p:nvSpPr>
          <p:spPr bwMode="auto">
            <a:xfrm>
              <a:off x="4740" y="1049"/>
              <a:ext cx="1020" cy="268"/>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Gabarit longueur clivée</a:t>
              </a:r>
              <a:endParaRPr lang="fr-FR" sz="1400">
                <a:ea typeface="MS Mincho" pitchFamily="49" charset="-128"/>
              </a:endParaRPr>
            </a:p>
          </p:txBody>
        </p:sp>
      </p:grpSp>
      <p:grpSp>
        <p:nvGrpSpPr>
          <p:cNvPr id="1073193" name="Group 41"/>
          <p:cNvGrpSpPr>
            <a:grpSpLocks/>
          </p:cNvGrpSpPr>
          <p:nvPr/>
        </p:nvGrpSpPr>
        <p:grpSpPr bwMode="auto">
          <a:xfrm>
            <a:off x="4464050" y="4986338"/>
            <a:ext cx="1655763" cy="1004887"/>
            <a:chOff x="3923" y="3135"/>
            <a:chExt cx="1043" cy="633"/>
          </a:xfrm>
        </p:grpSpPr>
        <p:sp>
          <p:nvSpPr>
            <p:cNvPr id="1073194" name="Text Box 42"/>
            <p:cNvSpPr txBox="1">
              <a:spLocks noChangeArrowheads="1"/>
            </p:cNvSpPr>
            <p:nvPr/>
          </p:nvSpPr>
          <p:spPr bwMode="auto">
            <a:xfrm>
              <a:off x="3923" y="3634"/>
              <a:ext cx="1043" cy="134"/>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Poussoir latéral</a:t>
              </a:r>
              <a:endParaRPr lang="fr-FR" sz="1400">
                <a:ea typeface="MS Mincho" pitchFamily="49" charset="-128"/>
              </a:endParaRPr>
            </a:p>
          </p:txBody>
        </p:sp>
        <p:sp>
          <p:nvSpPr>
            <p:cNvPr id="1073195" name="Line 43"/>
            <p:cNvSpPr>
              <a:spLocks noChangeShapeType="1"/>
            </p:cNvSpPr>
            <p:nvPr/>
          </p:nvSpPr>
          <p:spPr bwMode="auto">
            <a:xfrm rot="37800000">
              <a:off x="4218" y="3362"/>
              <a:ext cx="453" cy="0"/>
            </a:xfrm>
            <a:prstGeom prst="line">
              <a:avLst/>
            </a:prstGeom>
            <a:noFill/>
            <a:ln w="12700">
              <a:solidFill>
                <a:schemeClr val="tx1"/>
              </a:solidFill>
              <a:round/>
              <a:headEnd/>
              <a:tailEnd type="triangle" w="lg" len="lg"/>
            </a:ln>
            <a:effectLst/>
          </p:spPr>
          <p:txBody>
            <a:bodyPr/>
            <a:lstStyle/>
            <a:p>
              <a:endParaRPr lang="fr-F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3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3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3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31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31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31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3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e la date 3"/>
          <p:cNvSpPr>
            <a:spLocks noGrp="1"/>
          </p:cNvSpPr>
          <p:nvPr>
            <p:ph type="dt" sz="half" idx="10"/>
          </p:nvPr>
        </p:nvSpPr>
        <p:spPr/>
        <p:txBody>
          <a:bodyPr/>
          <a:lstStyle/>
          <a:p>
            <a:r>
              <a:rPr lang="en-US"/>
              <a:t>© 3M 2007.  All Rights Reserved.</a:t>
            </a:r>
          </a:p>
        </p:txBody>
      </p:sp>
      <p:pic>
        <p:nvPicPr>
          <p:cNvPr id="1071147" name="Picture 43"/>
          <p:cNvPicPr>
            <a:picLocks noChangeAspect="1" noChangeArrowheads="1"/>
          </p:cNvPicPr>
          <p:nvPr/>
        </p:nvPicPr>
        <p:blipFill>
          <a:blip r:embed="rId3" cstate="print"/>
          <a:srcRect/>
          <a:stretch>
            <a:fillRect/>
          </a:stretch>
        </p:blipFill>
        <p:spPr bwMode="auto">
          <a:xfrm>
            <a:off x="395288" y="2486025"/>
            <a:ext cx="8497887" cy="2887663"/>
          </a:xfrm>
          <a:prstGeom prst="rect">
            <a:avLst/>
          </a:prstGeom>
          <a:noFill/>
          <a:ln w="3175">
            <a:noFill/>
            <a:miter lim="800000"/>
            <a:headEnd/>
            <a:tailEnd/>
          </a:ln>
          <a:effectLst/>
        </p:spPr>
      </p:pic>
      <p:sp>
        <p:nvSpPr>
          <p:cNvPr id="1071117" name="Rectangle 13"/>
          <p:cNvSpPr>
            <a:spLocks noGrp="1" noChangeArrowheads="1"/>
          </p:cNvSpPr>
          <p:nvPr>
            <p:ph type="title"/>
          </p:nvPr>
        </p:nvSpPr>
        <p:spPr>
          <a:xfrm>
            <a:off x="685800" y="622300"/>
            <a:ext cx="7924800" cy="790575"/>
          </a:xfrm>
          <a:noFill/>
          <a:ln/>
        </p:spPr>
        <p:txBody>
          <a:bodyPr/>
          <a:lstStyle/>
          <a:p>
            <a:pPr>
              <a:lnSpc>
                <a:spcPct val="85000"/>
              </a:lnSpc>
            </a:pPr>
            <a:r>
              <a:rPr lang="en-US" sz="2800"/>
              <a:t>Outillage de mise en oeuvre : </a:t>
            </a:r>
            <a:br>
              <a:rPr lang="en-US" sz="2800"/>
            </a:br>
            <a:r>
              <a:rPr lang="fr-FR" sz="2800"/>
              <a:t>Présentation de l’outil d’insertion</a:t>
            </a:r>
          </a:p>
        </p:txBody>
      </p:sp>
      <p:grpSp>
        <p:nvGrpSpPr>
          <p:cNvPr id="1071181" name="Group 77"/>
          <p:cNvGrpSpPr>
            <a:grpSpLocks/>
          </p:cNvGrpSpPr>
          <p:nvPr/>
        </p:nvGrpSpPr>
        <p:grpSpPr bwMode="auto">
          <a:xfrm>
            <a:off x="6156325" y="1920875"/>
            <a:ext cx="1655763" cy="644525"/>
            <a:chOff x="3878" y="1210"/>
            <a:chExt cx="1043" cy="406"/>
          </a:xfrm>
        </p:grpSpPr>
        <p:sp>
          <p:nvSpPr>
            <p:cNvPr id="1071148" name="Line 44"/>
            <p:cNvSpPr>
              <a:spLocks noChangeShapeType="1"/>
            </p:cNvSpPr>
            <p:nvPr/>
          </p:nvSpPr>
          <p:spPr bwMode="auto">
            <a:xfrm rot="27000000">
              <a:off x="4275" y="1491"/>
              <a:ext cx="250" cy="0"/>
            </a:xfrm>
            <a:prstGeom prst="line">
              <a:avLst/>
            </a:prstGeom>
            <a:noFill/>
            <a:ln w="12700">
              <a:solidFill>
                <a:schemeClr val="tx1"/>
              </a:solidFill>
              <a:round/>
              <a:headEnd/>
              <a:tailEnd type="triangle" w="lg" len="lg"/>
            </a:ln>
            <a:effectLst/>
          </p:spPr>
          <p:txBody>
            <a:bodyPr/>
            <a:lstStyle/>
            <a:p>
              <a:endParaRPr lang="fr-FR"/>
            </a:p>
          </p:txBody>
        </p:sp>
        <p:sp>
          <p:nvSpPr>
            <p:cNvPr id="1071150" name="Text Box 46"/>
            <p:cNvSpPr txBox="1">
              <a:spLocks noChangeArrowheads="1"/>
            </p:cNvSpPr>
            <p:nvPr/>
          </p:nvSpPr>
          <p:spPr bwMode="auto">
            <a:xfrm>
              <a:off x="3878" y="1210"/>
              <a:ext cx="1043" cy="134"/>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Bride</a:t>
              </a:r>
              <a:endParaRPr lang="fr-FR" sz="1400">
                <a:ea typeface="MS Mincho" pitchFamily="49" charset="-128"/>
              </a:endParaRPr>
            </a:p>
          </p:txBody>
        </p:sp>
      </p:grpSp>
      <p:grpSp>
        <p:nvGrpSpPr>
          <p:cNvPr id="1071180" name="Group 76"/>
          <p:cNvGrpSpPr>
            <a:grpSpLocks/>
          </p:cNvGrpSpPr>
          <p:nvPr/>
        </p:nvGrpSpPr>
        <p:grpSpPr bwMode="auto">
          <a:xfrm>
            <a:off x="3995738" y="1920875"/>
            <a:ext cx="1655762" cy="1903413"/>
            <a:chOff x="2517" y="1210"/>
            <a:chExt cx="1043" cy="1199"/>
          </a:xfrm>
        </p:grpSpPr>
        <p:sp>
          <p:nvSpPr>
            <p:cNvPr id="1071151" name="Line 47"/>
            <p:cNvSpPr>
              <a:spLocks noChangeShapeType="1"/>
            </p:cNvSpPr>
            <p:nvPr/>
          </p:nvSpPr>
          <p:spPr bwMode="auto">
            <a:xfrm rot="27000000">
              <a:off x="2517" y="1888"/>
              <a:ext cx="1043" cy="0"/>
            </a:xfrm>
            <a:prstGeom prst="line">
              <a:avLst/>
            </a:prstGeom>
            <a:noFill/>
            <a:ln w="12700">
              <a:solidFill>
                <a:schemeClr val="tx1"/>
              </a:solidFill>
              <a:round/>
              <a:headEnd/>
              <a:tailEnd type="triangle" w="lg" len="lg"/>
            </a:ln>
            <a:effectLst/>
          </p:spPr>
          <p:txBody>
            <a:bodyPr/>
            <a:lstStyle/>
            <a:p>
              <a:endParaRPr lang="fr-FR"/>
            </a:p>
          </p:txBody>
        </p:sp>
        <p:sp>
          <p:nvSpPr>
            <p:cNvPr id="1071152" name="Text Box 48"/>
            <p:cNvSpPr txBox="1">
              <a:spLocks noChangeArrowheads="1"/>
            </p:cNvSpPr>
            <p:nvPr/>
          </p:nvSpPr>
          <p:spPr bwMode="auto">
            <a:xfrm>
              <a:off x="2517" y="1210"/>
              <a:ext cx="1043" cy="134"/>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Couvercle du milieu</a:t>
              </a:r>
              <a:endParaRPr lang="fr-FR" sz="1400">
                <a:ea typeface="MS Mincho" pitchFamily="49" charset="-128"/>
              </a:endParaRPr>
            </a:p>
          </p:txBody>
        </p:sp>
      </p:grpSp>
      <p:grpSp>
        <p:nvGrpSpPr>
          <p:cNvPr id="1071184" name="Group 80"/>
          <p:cNvGrpSpPr>
            <a:grpSpLocks/>
          </p:cNvGrpSpPr>
          <p:nvPr/>
        </p:nvGrpSpPr>
        <p:grpSpPr bwMode="auto">
          <a:xfrm>
            <a:off x="2016125" y="1920875"/>
            <a:ext cx="1655763" cy="1976438"/>
            <a:chOff x="1270" y="1210"/>
            <a:chExt cx="1043" cy="1245"/>
          </a:xfrm>
        </p:grpSpPr>
        <p:sp>
          <p:nvSpPr>
            <p:cNvPr id="1071120" name="Line 16"/>
            <p:cNvSpPr>
              <a:spLocks noChangeShapeType="1"/>
            </p:cNvSpPr>
            <p:nvPr/>
          </p:nvSpPr>
          <p:spPr bwMode="auto">
            <a:xfrm rot="21600000">
              <a:off x="1791" y="1366"/>
              <a:ext cx="0" cy="1089"/>
            </a:xfrm>
            <a:prstGeom prst="line">
              <a:avLst/>
            </a:prstGeom>
            <a:noFill/>
            <a:ln w="12700">
              <a:solidFill>
                <a:schemeClr val="tx1"/>
              </a:solidFill>
              <a:round/>
              <a:headEnd/>
              <a:tailEnd type="triangle" w="lg" len="lg"/>
            </a:ln>
            <a:effectLst/>
          </p:spPr>
          <p:txBody>
            <a:bodyPr/>
            <a:lstStyle/>
            <a:p>
              <a:endParaRPr lang="fr-FR"/>
            </a:p>
          </p:txBody>
        </p:sp>
        <p:sp>
          <p:nvSpPr>
            <p:cNvPr id="1071153" name="Text Box 49"/>
            <p:cNvSpPr txBox="1">
              <a:spLocks noChangeArrowheads="1"/>
            </p:cNvSpPr>
            <p:nvPr/>
          </p:nvSpPr>
          <p:spPr bwMode="auto">
            <a:xfrm>
              <a:off x="1270" y="1210"/>
              <a:ext cx="1043" cy="134"/>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Couvercle de guide</a:t>
              </a:r>
              <a:endParaRPr lang="fr-FR" sz="1400">
                <a:ea typeface="MS Mincho" pitchFamily="49" charset="-128"/>
              </a:endParaRPr>
            </a:p>
          </p:txBody>
        </p:sp>
      </p:grpSp>
      <p:grpSp>
        <p:nvGrpSpPr>
          <p:cNvPr id="1071178" name="Group 74"/>
          <p:cNvGrpSpPr>
            <a:grpSpLocks/>
          </p:cNvGrpSpPr>
          <p:nvPr/>
        </p:nvGrpSpPr>
        <p:grpSpPr bwMode="auto">
          <a:xfrm>
            <a:off x="6227763" y="4329113"/>
            <a:ext cx="1655762" cy="1871662"/>
            <a:chOff x="3923" y="2727"/>
            <a:chExt cx="1043" cy="1179"/>
          </a:xfrm>
        </p:grpSpPr>
        <p:sp>
          <p:nvSpPr>
            <p:cNvPr id="1071157" name="Text Box 53"/>
            <p:cNvSpPr txBox="1">
              <a:spLocks noChangeArrowheads="1"/>
            </p:cNvSpPr>
            <p:nvPr/>
          </p:nvSpPr>
          <p:spPr bwMode="auto">
            <a:xfrm>
              <a:off x="3923" y="3638"/>
              <a:ext cx="1043" cy="268"/>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Rainure pour structure serrée</a:t>
              </a:r>
              <a:endParaRPr lang="fr-FR" sz="1400">
                <a:ea typeface="MS Mincho" pitchFamily="49" charset="-128"/>
              </a:endParaRPr>
            </a:p>
          </p:txBody>
        </p:sp>
        <p:sp>
          <p:nvSpPr>
            <p:cNvPr id="1071158" name="Line 54"/>
            <p:cNvSpPr>
              <a:spLocks noChangeShapeType="1"/>
            </p:cNvSpPr>
            <p:nvPr/>
          </p:nvSpPr>
          <p:spPr bwMode="auto">
            <a:xfrm rot="27000000" flipH="1" flipV="1">
              <a:off x="4253" y="2919"/>
              <a:ext cx="386" cy="1"/>
            </a:xfrm>
            <a:prstGeom prst="line">
              <a:avLst/>
            </a:prstGeom>
            <a:noFill/>
            <a:ln w="12700">
              <a:solidFill>
                <a:schemeClr val="bg1"/>
              </a:solidFill>
              <a:round/>
              <a:headEnd/>
              <a:tailEnd type="triangle" w="lg" len="lg"/>
            </a:ln>
            <a:effectLst/>
          </p:spPr>
          <p:txBody>
            <a:bodyPr/>
            <a:lstStyle/>
            <a:p>
              <a:endParaRPr lang="fr-FR"/>
            </a:p>
          </p:txBody>
        </p:sp>
        <p:sp>
          <p:nvSpPr>
            <p:cNvPr id="1071160" name="Line 56"/>
            <p:cNvSpPr>
              <a:spLocks noChangeShapeType="1"/>
            </p:cNvSpPr>
            <p:nvPr/>
          </p:nvSpPr>
          <p:spPr bwMode="auto">
            <a:xfrm rot="16200000" flipV="1">
              <a:off x="4207" y="3351"/>
              <a:ext cx="476" cy="0"/>
            </a:xfrm>
            <a:prstGeom prst="line">
              <a:avLst/>
            </a:prstGeom>
            <a:noFill/>
            <a:ln w="12700">
              <a:solidFill>
                <a:schemeClr val="tx1"/>
              </a:solidFill>
              <a:round/>
              <a:headEnd/>
              <a:tailEnd type="none" w="lg" len="lg"/>
            </a:ln>
            <a:effectLst/>
          </p:spPr>
          <p:txBody>
            <a:bodyPr/>
            <a:lstStyle/>
            <a:p>
              <a:endParaRPr lang="fr-FR"/>
            </a:p>
          </p:txBody>
        </p:sp>
      </p:grpSp>
      <p:grpSp>
        <p:nvGrpSpPr>
          <p:cNvPr id="1071174" name="Group 70"/>
          <p:cNvGrpSpPr>
            <a:grpSpLocks/>
          </p:cNvGrpSpPr>
          <p:nvPr/>
        </p:nvGrpSpPr>
        <p:grpSpPr bwMode="auto">
          <a:xfrm>
            <a:off x="7343775" y="2960688"/>
            <a:ext cx="1800225" cy="1081087"/>
            <a:chOff x="4626" y="1865"/>
            <a:chExt cx="1134" cy="681"/>
          </a:xfrm>
        </p:grpSpPr>
        <p:sp>
          <p:nvSpPr>
            <p:cNvPr id="1071171" name="Text Box 67"/>
            <p:cNvSpPr txBox="1">
              <a:spLocks noChangeArrowheads="1"/>
            </p:cNvSpPr>
            <p:nvPr/>
          </p:nvSpPr>
          <p:spPr bwMode="auto">
            <a:xfrm>
              <a:off x="4830" y="1865"/>
              <a:ext cx="930" cy="402"/>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Rainure pour structure </a:t>
              </a:r>
            </a:p>
            <a:p>
              <a:pPr algn="ctr"/>
              <a:r>
                <a:rPr lang="fr-FR" altLang="ja-JP" sz="1400" b="1">
                  <a:latin typeface="Helvetica 45 Light" pitchFamily="34" charset="0"/>
                  <a:ea typeface="MS Mincho" pitchFamily="49" charset="-128"/>
                </a:rPr>
                <a:t>semi serrée</a:t>
              </a:r>
              <a:endParaRPr lang="fr-FR" sz="1400">
                <a:ea typeface="MS Mincho" pitchFamily="49" charset="-128"/>
              </a:endParaRPr>
            </a:p>
          </p:txBody>
        </p:sp>
        <p:grpSp>
          <p:nvGrpSpPr>
            <p:cNvPr id="1071173" name="Group 69"/>
            <p:cNvGrpSpPr>
              <a:grpSpLocks/>
            </p:cNvGrpSpPr>
            <p:nvPr/>
          </p:nvGrpSpPr>
          <p:grpSpPr bwMode="auto">
            <a:xfrm>
              <a:off x="4626" y="2160"/>
              <a:ext cx="341" cy="386"/>
              <a:chOff x="4626" y="2160"/>
              <a:chExt cx="341" cy="386"/>
            </a:xfrm>
          </p:grpSpPr>
          <p:sp>
            <p:nvSpPr>
              <p:cNvPr id="1071169" name="Line 65"/>
              <p:cNvSpPr>
                <a:spLocks noChangeShapeType="1"/>
              </p:cNvSpPr>
              <p:nvPr/>
            </p:nvSpPr>
            <p:spPr bwMode="auto">
              <a:xfrm flipH="1">
                <a:off x="4626" y="2364"/>
                <a:ext cx="161" cy="182"/>
              </a:xfrm>
              <a:prstGeom prst="line">
                <a:avLst/>
              </a:prstGeom>
              <a:noFill/>
              <a:ln w="12700">
                <a:solidFill>
                  <a:schemeClr val="bg1"/>
                </a:solidFill>
                <a:round/>
                <a:headEnd/>
                <a:tailEnd type="triangle" w="lg" len="lg"/>
              </a:ln>
              <a:effectLst/>
            </p:spPr>
            <p:txBody>
              <a:bodyPr/>
              <a:lstStyle/>
              <a:p>
                <a:endParaRPr lang="fr-FR"/>
              </a:p>
            </p:txBody>
          </p:sp>
          <p:sp>
            <p:nvSpPr>
              <p:cNvPr id="1071172" name="Line 68"/>
              <p:cNvSpPr>
                <a:spLocks noChangeShapeType="1"/>
              </p:cNvSpPr>
              <p:nvPr/>
            </p:nvSpPr>
            <p:spPr bwMode="auto">
              <a:xfrm flipH="1">
                <a:off x="4787" y="2160"/>
                <a:ext cx="180" cy="204"/>
              </a:xfrm>
              <a:prstGeom prst="line">
                <a:avLst/>
              </a:prstGeom>
              <a:noFill/>
              <a:ln w="12700">
                <a:solidFill>
                  <a:schemeClr val="tx1"/>
                </a:solidFill>
                <a:round/>
                <a:headEnd/>
                <a:tailEnd type="none" w="lg" len="lg"/>
              </a:ln>
              <a:effectLst/>
            </p:spPr>
            <p:txBody>
              <a:bodyPr/>
              <a:lstStyle/>
              <a:p>
                <a:endParaRPr lang="fr-FR"/>
              </a:p>
            </p:txBody>
          </p:sp>
        </p:grpSp>
      </p:grpSp>
      <p:grpSp>
        <p:nvGrpSpPr>
          <p:cNvPr id="1071182" name="Group 78"/>
          <p:cNvGrpSpPr>
            <a:grpSpLocks/>
          </p:cNvGrpSpPr>
          <p:nvPr/>
        </p:nvGrpSpPr>
        <p:grpSpPr bwMode="auto">
          <a:xfrm>
            <a:off x="2808288" y="5300663"/>
            <a:ext cx="1692275" cy="900112"/>
            <a:chOff x="1769" y="3339"/>
            <a:chExt cx="1066" cy="567"/>
          </a:xfrm>
        </p:grpSpPr>
        <p:sp>
          <p:nvSpPr>
            <p:cNvPr id="1071175" name="Line 71"/>
            <p:cNvSpPr>
              <a:spLocks noChangeShapeType="1"/>
            </p:cNvSpPr>
            <p:nvPr/>
          </p:nvSpPr>
          <p:spPr bwMode="auto">
            <a:xfrm rot="37800000">
              <a:off x="2165" y="3464"/>
              <a:ext cx="250" cy="0"/>
            </a:xfrm>
            <a:prstGeom prst="line">
              <a:avLst/>
            </a:prstGeom>
            <a:noFill/>
            <a:ln w="12700">
              <a:solidFill>
                <a:schemeClr val="tx1"/>
              </a:solidFill>
              <a:round/>
              <a:headEnd/>
              <a:tailEnd type="triangle" w="lg" len="lg"/>
            </a:ln>
            <a:effectLst/>
          </p:spPr>
          <p:txBody>
            <a:bodyPr/>
            <a:lstStyle/>
            <a:p>
              <a:endParaRPr lang="fr-FR"/>
            </a:p>
          </p:txBody>
        </p:sp>
        <p:sp>
          <p:nvSpPr>
            <p:cNvPr id="1071177" name="Text Box 73"/>
            <p:cNvSpPr txBox="1">
              <a:spLocks noChangeArrowheads="1"/>
            </p:cNvSpPr>
            <p:nvPr/>
          </p:nvSpPr>
          <p:spPr bwMode="auto">
            <a:xfrm>
              <a:off x="1769" y="3638"/>
              <a:ext cx="1066" cy="268"/>
            </a:xfrm>
            <a:prstGeom prst="rect">
              <a:avLst/>
            </a:prstGeom>
            <a:noFill/>
            <a:ln w="9525">
              <a:noFill/>
              <a:miter lim="800000"/>
              <a:headEnd/>
              <a:tailEnd/>
            </a:ln>
            <a:effectLst/>
          </p:spPr>
          <p:txBody>
            <a:bodyPr lIns="0" tIns="0" rIns="0" bIns="0">
              <a:spAutoFit/>
            </a:bodyPr>
            <a:lstStyle/>
            <a:p>
              <a:pPr algn="ctr"/>
              <a:r>
                <a:rPr lang="fr-FR" altLang="ja-JP" sz="1400" b="1">
                  <a:latin typeface="Helvetica 45 Light" pitchFamily="34" charset="0"/>
                  <a:ea typeface="MS Mincho" pitchFamily="49" charset="-128"/>
                </a:rPr>
                <a:t>Oreilles de l’outil d’insertion</a:t>
              </a:r>
              <a:endParaRPr lang="fr-FR" sz="1400">
                <a:ea typeface="MS Mincho" pitchFamily="49" charset="-128"/>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1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1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1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11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11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1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e la date 4"/>
          <p:cNvSpPr>
            <a:spLocks noGrp="1"/>
          </p:cNvSpPr>
          <p:nvPr>
            <p:ph type="dt" sz="half" idx="10"/>
          </p:nvPr>
        </p:nvSpPr>
        <p:spPr/>
        <p:txBody>
          <a:bodyPr/>
          <a:lstStyle/>
          <a:p>
            <a:r>
              <a:rPr lang="en-US"/>
              <a:t>© 3M 2007.  All Rights Reserved.</a:t>
            </a:r>
          </a:p>
        </p:txBody>
      </p:sp>
      <p:sp>
        <p:nvSpPr>
          <p:cNvPr id="1003522" name="Rectangle 2"/>
          <p:cNvSpPr>
            <a:spLocks noGrp="1" noChangeArrowheads="1"/>
          </p:cNvSpPr>
          <p:nvPr>
            <p:ph type="title"/>
          </p:nvPr>
        </p:nvSpPr>
        <p:spPr/>
        <p:txBody>
          <a:bodyPr/>
          <a:lstStyle/>
          <a:p>
            <a:r>
              <a:rPr lang="fr-FR" sz="2800"/>
              <a:t>Cliveuse</a:t>
            </a:r>
          </a:p>
        </p:txBody>
      </p:sp>
      <p:sp>
        <p:nvSpPr>
          <p:cNvPr id="1003523" name="Rectangle 3"/>
          <p:cNvSpPr>
            <a:spLocks noGrp="1" noChangeArrowheads="1"/>
          </p:cNvSpPr>
          <p:nvPr>
            <p:ph type="body" sz="half" idx="1"/>
          </p:nvPr>
        </p:nvSpPr>
        <p:spPr>
          <a:xfrm>
            <a:off x="685800" y="1628775"/>
            <a:ext cx="3538538" cy="1260475"/>
          </a:xfrm>
          <a:solidFill>
            <a:schemeClr val="bg1"/>
          </a:solidFill>
          <a:ln/>
        </p:spPr>
        <p:txBody>
          <a:bodyPr/>
          <a:lstStyle/>
          <a:p>
            <a:pPr>
              <a:spcBef>
                <a:spcPct val="0"/>
              </a:spcBef>
              <a:buFont typeface="Wingdings" pitchFamily="2" charset="2"/>
              <a:buNone/>
            </a:pPr>
            <a:r>
              <a:rPr lang="fr-FR" sz="2400" b="1"/>
              <a:t>Caractéristiques</a:t>
            </a:r>
          </a:p>
          <a:p>
            <a:pPr>
              <a:spcBef>
                <a:spcPct val="0"/>
              </a:spcBef>
              <a:buFont typeface="Wingdings" pitchFamily="2" charset="2"/>
              <a:buNone/>
            </a:pPr>
            <a:endParaRPr lang="fr-FR" sz="2400" b="1"/>
          </a:p>
          <a:p>
            <a:pPr>
              <a:spcBef>
                <a:spcPct val="0"/>
              </a:spcBef>
              <a:buFont typeface="Wingdings" pitchFamily="2" charset="2"/>
              <a:buNone/>
            </a:pPr>
            <a:r>
              <a:rPr lang="fr-FR" sz="2000"/>
              <a:t>• Simple d’utilisation</a:t>
            </a:r>
          </a:p>
        </p:txBody>
      </p:sp>
      <p:sp>
        <p:nvSpPr>
          <p:cNvPr id="1003524" name="Rectangle 4"/>
          <p:cNvSpPr>
            <a:spLocks noGrp="1" noChangeArrowheads="1"/>
          </p:cNvSpPr>
          <p:nvPr>
            <p:ph type="body" sz="half" idx="2"/>
          </p:nvPr>
        </p:nvSpPr>
        <p:spPr>
          <a:xfrm>
            <a:off x="4356100" y="1628775"/>
            <a:ext cx="4318000" cy="1331913"/>
          </a:xfrm>
          <a:solidFill>
            <a:schemeClr val="bg1"/>
          </a:solidFill>
          <a:ln/>
        </p:spPr>
        <p:txBody>
          <a:bodyPr/>
          <a:lstStyle/>
          <a:p>
            <a:pPr>
              <a:spcBef>
                <a:spcPct val="0"/>
              </a:spcBef>
              <a:buFont typeface="Wingdings" pitchFamily="2" charset="2"/>
              <a:buNone/>
            </a:pPr>
            <a:r>
              <a:rPr lang="fr-FR" sz="2400" b="1"/>
              <a:t>Avantages</a:t>
            </a:r>
          </a:p>
          <a:p>
            <a:pPr>
              <a:spcBef>
                <a:spcPct val="0"/>
              </a:spcBef>
              <a:buFont typeface="Wingdings" pitchFamily="2" charset="2"/>
              <a:buNone/>
            </a:pPr>
            <a:endParaRPr lang="fr-FR" sz="2400" b="1"/>
          </a:p>
          <a:p>
            <a:pPr>
              <a:spcBef>
                <a:spcPct val="0"/>
              </a:spcBef>
              <a:buFont typeface="Wingdings" pitchFamily="2" charset="2"/>
              <a:buNone/>
            </a:pPr>
            <a:r>
              <a:rPr lang="fr-FR" sz="2000"/>
              <a:t>• Gain de productivité</a:t>
            </a:r>
          </a:p>
        </p:txBody>
      </p:sp>
      <p:pic>
        <p:nvPicPr>
          <p:cNvPr id="1003526" name="Picture 6"/>
          <p:cNvPicPr>
            <a:picLocks noChangeAspect="1" noChangeArrowheads="1"/>
          </p:cNvPicPr>
          <p:nvPr/>
        </p:nvPicPr>
        <p:blipFill>
          <a:blip r:embed="rId3" cstate="print"/>
          <a:srcRect/>
          <a:stretch>
            <a:fillRect/>
          </a:stretch>
        </p:blipFill>
        <p:spPr bwMode="auto">
          <a:xfrm>
            <a:off x="7308850" y="296863"/>
            <a:ext cx="1474788" cy="1096962"/>
          </a:xfrm>
          <a:prstGeom prst="rect">
            <a:avLst/>
          </a:prstGeom>
          <a:noFill/>
          <a:ln w="9525">
            <a:noFill/>
            <a:miter lim="800000"/>
            <a:headEnd/>
            <a:tailEnd/>
          </a:ln>
          <a:effectLst/>
        </p:spPr>
      </p:pic>
      <p:sp>
        <p:nvSpPr>
          <p:cNvPr id="1003528" name="Rectangle 8"/>
          <p:cNvSpPr>
            <a:spLocks noChangeArrowheads="1"/>
          </p:cNvSpPr>
          <p:nvPr/>
        </p:nvSpPr>
        <p:spPr bwMode="auto">
          <a:xfrm>
            <a:off x="684213" y="2959100"/>
            <a:ext cx="3538537" cy="1370013"/>
          </a:xfrm>
          <a:prstGeom prst="rect">
            <a:avLst/>
          </a:prstGeom>
          <a:solidFill>
            <a:schemeClr val="bg1"/>
          </a:solidFill>
          <a:ln w="9525">
            <a:noFill/>
            <a:miter lim="800000"/>
            <a:headEnd/>
            <a:tailEnd/>
          </a:ln>
          <a:effectLst/>
        </p:spPr>
        <p:txBody>
          <a:bodyPr lIns="0" tIns="0" rIns="0" bIns="0"/>
          <a:lstStyle/>
          <a:p>
            <a:pPr marL="342900" indent="-342900">
              <a:lnSpc>
                <a:spcPct val="90000"/>
              </a:lnSpc>
              <a:spcAft>
                <a:spcPct val="15000"/>
              </a:spcAft>
              <a:buClr>
                <a:schemeClr val="hlink"/>
              </a:buClr>
              <a:buFont typeface="Wingdings" pitchFamily="2" charset="2"/>
              <a:buNone/>
            </a:pPr>
            <a:r>
              <a:rPr lang="fr-FR" sz="2000">
                <a:latin typeface="Arial Narrow" pitchFamily="34" charset="0"/>
              </a:rPr>
              <a:t>• Lame haute précision avec 16 </a:t>
            </a:r>
          </a:p>
          <a:p>
            <a:pPr marL="342900" indent="-342900">
              <a:lnSpc>
                <a:spcPct val="90000"/>
              </a:lnSpc>
              <a:spcAft>
                <a:spcPct val="15000"/>
              </a:spcAft>
              <a:buClr>
                <a:schemeClr val="hlink"/>
              </a:buClr>
              <a:buFont typeface="Wingdings" pitchFamily="2" charset="2"/>
              <a:buNone/>
            </a:pPr>
            <a:r>
              <a:rPr lang="fr-FR" sz="2000">
                <a:latin typeface="Arial Narrow" pitchFamily="34" charset="0"/>
              </a:rPr>
              <a:t>positions de clivage pour 48000</a:t>
            </a:r>
          </a:p>
          <a:p>
            <a:pPr marL="342900" indent="-342900">
              <a:lnSpc>
                <a:spcPct val="90000"/>
              </a:lnSpc>
              <a:spcAft>
                <a:spcPct val="15000"/>
              </a:spcAft>
              <a:buClr>
                <a:schemeClr val="hlink"/>
              </a:buClr>
              <a:buFont typeface="Wingdings" pitchFamily="2" charset="2"/>
              <a:buNone/>
            </a:pPr>
            <a:r>
              <a:rPr lang="fr-FR" sz="2000">
                <a:latin typeface="Arial Narrow" pitchFamily="34" charset="0"/>
              </a:rPr>
              <a:t>clivages au total, corps traité anti</a:t>
            </a:r>
          </a:p>
          <a:p>
            <a:pPr marL="342900" indent="-342900">
              <a:lnSpc>
                <a:spcPct val="90000"/>
              </a:lnSpc>
              <a:spcAft>
                <a:spcPct val="15000"/>
              </a:spcAft>
              <a:buClr>
                <a:schemeClr val="hlink"/>
              </a:buClr>
              <a:buFont typeface="Wingdings" pitchFamily="2" charset="2"/>
              <a:buNone/>
            </a:pPr>
            <a:r>
              <a:rPr lang="fr-FR" sz="2000">
                <a:latin typeface="Arial Narrow" pitchFamily="34" charset="0"/>
              </a:rPr>
              <a:t>-rayures</a:t>
            </a:r>
          </a:p>
        </p:txBody>
      </p:sp>
      <p:sp>
        <p:nvSpPr>
          <p:cNvPr id="1003529" name="Rectangle 9"/>
          <p:cNvSpPr>
            <a:spLocks noChangeArrowheads="1"/>
          </p:cNvSpPr>
          <p:nvPr/>
        </p:nvSpPr>
        <p:spPr bwMode="auto">
          <a:xfrm>
            <a:off x="684213" y="4905375"/>
            <a:ext cx="3538537" cy="684213"/>
          </a:xfrm>
          <a:prstGeom prst="rect">
            <a:avLst/>
          </a:prstGeom>
          <a:solidFill>
            <a:schemeClr val="bg1"/>
          </a:solidFill>
          <a:ln w="9525">
            <a:noFill/>
            <a:miter lim="800000"/>
            <a:headEnd/>
            <a:tailEnd/>
          </a:ln>
          <a:effectLst/>
        </p:spPr>
        <p:txBody>
          <a:bodyPr lIns="0" tIns="0" rIns="0" bIns="0"/>
          <a:lstStyle/>
          <a:p>
            <a:pPr marL="342900" indent="-342900">
              <a:lnSpc>
                <a:spcPct val="90000"/>
              </a:lnSpc>
              <a:spcAft>
                <a:spcPct val="15000"/>
              </a:spcAft>
              <a:buClr>
                <a:schemeClr val="hlink"/>
              </a:buClr>
              <a:buFont typeface="Wingdings" pitchFamily="2" charset="2"/>
              <a:buNone/>
            </a:pPr>
            <a:r>
              <a:rPr lang="fr-FR" sz="2000">
                <a:latin typeface="Arial Narrow" pitchFamily="34" charset="0"/>
              </a:rPr>
              <a:t>• Réglage et remplacement de la lame</a:t>
            </a:r>
          </a:p>
          <a:p>
            <a:pPr marL="342900" indent="-342900">
              <a:lnSpc>
                <a:spcPct val="90000"/>
              </a:lnSpc>
              <a:spcAft>
                <a:spcPct val="15000"/>
              </a:spcAft>
              <a:buClr>
                <a:schemeClr val="hlink"/>
              </a:buClr>
              <a:buFont typeface="Wingdings" pitchFamily="2" charset="2"/>
              <a:buNone/>
            </a:pPr>
            <a:r>
              <a:rPr lang="fr-FR" sz="2000">
                <a:latin typeface="Arial Narrow" pitchFamily="34" charset="0"/>
              </a:rPr>
              <a:t>simple</a:t>
            </a:r>
          </a:p>
          <a:p>
            <a:pPr marL="342900" indent="-342900">
              <a:lnSpc>
                <a:spcPct val="90000"/>
              </a:lnSpc>
              <a:spcAft>
                <a:spcPct val="15000"/>
              </a:spcAft>
              <a:buClr>
                <a:schemeClr val="hlink"/>
              </a:buClr>
              <a:buFont typeface="Wingdings" pitchFamily="2" charset="2"/>
              <a:buNone/>
            </a:pPr>
            <a:endParaRPr lang="fr-FR" sz="2000">
              <a:latin typeface="Arial Narrow" pitchFamily="34" charset="0"/>
            </a:endParaRPr>
          </a:p>
        </p:txBody>
      </p:sp>
      <p:sp>
        <p:nvSpPr>
          <p:cNvPr id="1003530" name="Rectangle 10"/>
          <p:cNvSpPr>
            <a:spLocks noChangeArrowheads="1"/>
          </p:cNvSpPr>
          <p:nvPr/>
        </p:nvSpPr>
        <p:spPr bwMode="auto">
          <a:xfrm>
            <a:off x="684213" y="4400550"/>
            <a:ext cx="3538537" cy="433388"/>
          </a:xfrm>
          <a:prstGeom prst="rect">
            <a:avLst/>
          </a:prstGeom>
          <a:solidFill>
            <a:schemeClr val="bg1"/>
          </a:solidFill>
          <a:ln w="9525">
            <a:noFill/>
            <a:miter lim="800000"/>
            <a:headEnd/>
            <a:tailEnd/>
          </a:ln>
          <a:effectLst/>
        </p:spPr>
        <p:txBody>
          <a:bodyPr lIns="0" tIns="0" rIns="0" bIns="0"/>
          <a:lstStyle/>
          <a:p>
            <a:pPr marL="342900" indent="-342900">
              <a:lnSpc>
                <a:spcPct val="90000"/>
              </a:lnSpc>
              <a:spcAft>
                <a:spcPct val="15000"/>
              </a:spcAft>
              <a:buClr>
                <a:schemeClr val="hlink"/>
              </a:buClr>
              <a:buFont typeface="Wingdings" pitchFamily="2" charset="2"/>
              <a:buNone/>
            </a:pPr>
            <a:r>
              <a:rPr lang="fr-FR" sz="2000">
                <a:latin typeface="Arial Narrow" pitchFamily="34" charset="0"/>
              </a:rPr>
              <a:t>• Fibres de 250µm/900µm</a:t>
            </a:r>
          </a:p>
        </p:txBody>
      </p:sp>
      <p:sp>
        <p:nvSpPr>
          <p:cNvPr id="1003532" name="Rectangle 12"/>
          <p:cNvSpPr>
            <a:spLocks noChangeArrowheads="1"/>
          </p:cNvSpPr>
          <p:nvPr/>
        </p:nvSpPr>
        <p:spPr bwMode="auto">
          <a:xfrm>
            <a:off x="4356100" y="2960688"/>
            <a:ext cx="4318000" cy="1368425"/>
          </a:xfrm>
          <a:prstGeom prst="rect">
            <a:avLst/>
          </a:prstGeom>
          <a:solidFill>
            <a:schemeClr val="bg1"/>
          </a:solidFill>
          <a:ln w="9525">
            <a:noFill/>
            <a:miter lim="800000"/>
            <a:headEnd/>
            <a:tailEnd/>
          </a:ln>
          <a:effectLst/>
        </p:spPr>
        <p:txBody>
          <a:bodyPr lIns="0" tIns="0" rIns="0" bIns="0"/>
          <a:lstStyle/>
          <a:p>
            <a:pPr marL="342900" indent="-342900">
              <a:spcAft>
                <a:spcPct val="15000"/>
              </a:spcAft>
              <a:buClr>
                <a:schemeClr val="hlink"/>
              </a:buClr>
              <a:buFont typeface="Wingdings" pitchFamily="2" charset="2"/>
              <a:buNone/>
            </a:pPr>
            <a:r>
              <a:rPr lang="fr-FR" sz="2000">
                <a:latin typeface="Arial Narrow" pitchFamily="34" charset="0"/>
              </a:rPr>
              <a:t>• Continuité de la qualité au long des </a:t>
            </a:r>
          </a:p>
          <a:p>
            <a:pPr marL="342900" indent="-342900">
              <a:spcAft>
                <a:spcPct val="15000"/>
              </a:spcAft>
              <a:buClr>
                <a:schemeClr val="hlink"/>
              </a:buClr>
              <a:buFont typeface="Wingdings" pitchFamily="2" charset="2"/>
              <a:buNone/>
            </a:pPr>
            <a:r>
              <a:rPr lang="fr-FR" sz="2000">
                <a:latin typeface="Arial Narrow" pitchFamily="34" charset="0"/>
              </a:rPr>
              <a:t>48000 clivages,</a:t>
            </a:r>
          </a:p>
          <a:p>
            <a:pPr marL="342900" indent="-342900">
              <a:spcAft>
                <a:spcPct val="15000"/>
              </a:spcAft>
              <a:buClr>
                <a:schemeClr val="hlink"/>
              </a:buClr>
              <a:buFont typeface="Wingdings" pitchFamily="2" charset="2"/>
              <a:buNone/>
            </a:pPr>
            <a:r>
              <a:rPr lang="fr-FR" sz="2000">
                <a:latin typeface="Arial Narrow" pitchFamily="34" charset="0"/>
              </a:rPr>
              <a:t>(</a:t>
            </a:r>
            <a:r>
              <a:rPr lang="en-US" sz="2000">
                <a:latin typeface="Arial Narrow" pitchFamily="34" charset="0"/>
              </a:rPr>
              <a:t>16 secteurs X 3 hauteurs) de 1000 clivages </a:t>
            </a:r>
            <a:r>
              <a:rPr lang="fr-FR" sz="2000">
                <a:latin typeface="Arial Narrow" pitchFamily="34" charset="0"/>
              </a:rPr>
              <a:t>Longévité de l’outillage</a:t>
            </a:r>
          </a:p>
        </p:txBody>
      </p:sp>
      <p:sp>
        <p:nvSpPr>
          <p:cNvPr id="1003533" name="Rectangle 13"/>
          <p:cNvSpPr>
            <a:spLocks noChangeArrowheads="1"/>
          </p:cNvSpPr>
          <p:nvPr/>
        </p:nvSpPr>
        <p:spPr bwMode="auto">
          <a:xfrm>
            <a:off x="4359275" y="4400550"/>
            <a:ext cx="4318000" cy="431800"/>
          </a:xfrm>
          <a:prstGeom prst="rect">
            <a:avLst/>
          </a:prstGeom>
          <a:solidFill>
            <a:schemeClr val="bg1"/>
          </a:solidFill>
          <a:ln w="9525">
            <a:noFill/>
            <a:miter lim="800000"/>
            <a:headEnd/>
            <a:tailEnd/>
          </a:ln>
          <a:effectLst/>
        </p:spPr>
        <p:txBody>
          <a:bodyPr lIns="0" tIns="0" rIns="0" bIns="0"/>
          <a:lstStyle/>
          <a:p>
            <a:pPr marL="342900" indent="-342900">
              <a:spcAft>
                <a:spcPct val="15000"/>
              </a:spcAft>
              <a:buClr>
                <a:schemeClr val="hlink"/>
              </a:buClr>
              <a:buFont typeface="Wingdings" pitchFamily="2" charset="2"/>
              <a:buNone/>
            </a:pPr>
            <a:r>
              <a:rPr lang="fr-FR" sz="2000">
                <a:latin typeface="Arial Narrow" pitchFamily="34" charset="0"/>
              </a:rPr>
              <a:t>• Grande polyvalence</a:t>
            </a:r>
          </a:p>
        </p:txBody>
      </p:sp>
      <p:sp>
        <p:nvSpPr>
          <p:cNvPr id="1003534" name="Rectangle 14"/>
          <p:cNvSpPr>
            <a:spLocks noChangeArrowheads="1"/>
          </p:cNvSpPr>
          <p:nvPr/>
        </p:nvSpPr>
        <p:spPr bwMode="auto">
          <a:xfrm>
            <a:off x="4359275" y="4905375"/>
            <a:ext cx="4318000" cy="684213"/>
          </a:xfrm>
          <a:prstGeom prst="rect">
            <a:avLst/>
          </a:prstGeom>
          <a:solidFill>
            <a:schemeClr val="bg1"/>
          </a:solidFill>
          <a:ln w="9525">
            <a:noFill/>
            <a:miter lim="800000"/>
            <a:headEnd/>
            <a:tailEnd/>
          </a:ln>
          <a:effectLst/>
        </p:spPr>
        <p:txBody>
          <a:bodyPr lIns="0" tIns="0" rIns="0" bIns="0"/>
          <a:lstStyle/>
          <a:p>
            <a:pPr marL="342900" indent="-342900">
              <a:spcAft>
                <a:spcPct val="15000"/>
              </a:spcAft>
              <a:buClr>
                <a:schemeClr val="hlink"/>
              </a:buClr>
              <a:buFont typeface="Wingdings" pitchFamily="2" charset="2"/>
              <a:buNone/>
            </a:pPr>
            <a:r>
              <a:rPr lang="fr-FR" sz="2000">
                <a:latin typeface="Arial Narrow" pitchFamily="34" charset="0"/>
              </a:rPr>
              <a:t>• Gain de temps</a:t>
            </a:r>
          </a:p>
        </p:txBody>
      </p:sp>
      <p:grpSp>
        <p:nvGrpSpPr>
          <p:cNvPr id="1003537" name="Group 17"/>
          <p:cNvGrpSpPr>
            <a:grpSpLocks/>
          </p:cNvGrpSpPr>
          <p:nvPr/>
        </p:nvGrpSpPr>
        <p:grpSpPr bwMode="auto">
          <a:xfrm>
            <a:off x="611188" y="1592263"/>
            <a:ext cx="7956550" cy="4068762"/>
            <a:chOff x="385" y="1003"/>
            <a:chExt cx="5012" cy="2563"/>
          </a:xfrm>
        </p:grpSpPr>
        <p:sp>
          <p:nvSpPr>
            <p:cNvPr id="1003535" name="Rectangle 15"/>
            <p:cNvSpPr>
              <a:spLocks noChangeArrowheads="1"/>
            </p:cNvSpPr>
            <p:nvPr/>
          </p:nvSpPr>
          <p:spPr bwMode="auto">
            <a:xfrm>
              <a:off x="385" y="1003"/>
              <a:ext cx="2314" cy="2563"/>
            </a:xfrm>
            <a:prstGeom prst="rect">
              <a:avLst/>
            </a:prstGeom>
            <a:noFill/>
            <a:ln w="3175">
              <a:solidFill>
                <a:schemeClr val="tx1"/>
              </a:solidFill>
              <a:miter lim="800000"/>
              <a:headEnd/>
              <a:tailEnd/>
            </a:ln>
            <a:effectLst/>
          </p:spPr>
          <p:txBody>
            <a:bodyPr wrap="none" lIns="0" tIns="0" rIns="0" bIns="0" anchor="ctr">
              <a:spAutoFit/>
            </a:bodyPr>
            <a:lstStyle/>
            <a:p>
              <a:endParaRPr lang="fr-FR"/>
            </a:p>
          </p:txBody>
        </p:sp>
        <p:sp>
          <p:nvSpPr>
            <p:cNvPr id="1003536" name="Rectangle 16"/>
            <p:cNvSpPr>
              <a:spLocks noChangeArrowheads="1"/>
            </p:cNvSpPr>
            <p:nvPr/>
          </p:nvSpPr>
          <p:spPr bwMode="auto">
            <a:xfrm>
              <a:off x="2699" y="1003"/>
              <a:ext cx="2698" cy="2563"/>
            </a:xfrm>
            <a:prstGeom prst="rect">
              <a:avLst/>
            </a:prstGeom>
            <a:noFill/>
            <a:ln w="3175">
              <a:solidFill>
                <a:schemeClr val="tx1"/>
              </a:solidFill>
              <a:miter lim="800000"/>
              <a:headEnd/>
              <a:tailEnd/>
            </a:ln>
            <a:effectLst/>
          </p:spPr>
          <p:txBody>
            <a:bodyPr lIns="0" tIns="0" rIns="0" bIns="0" anchor="ctr">
              <a:spAutoFit/>
            </a:bodyPr>
            <a:lstStyle/>
            <a:p>
              <a:endParaRPr lang="fr-F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0035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0352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500"/>
                                  </p:stCondLst>
                                  <p:childTnLst>
                                    <p:set>
                                      <p:cBhvr>
                                        <p:cTn id="16" dur="1" fill="hold">
                                          <p:stCondLst>
                                            <p:cond delay="0"/>
                                          </p:stCondLst>
                                        </p:cTn>
                                        <p:tgtEl>
                                          <p:spTgt spid="10035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35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500"/>
                                  </p:stCondLst>
                                  <p:childTnLst>
                                    <p:set>
                                      <p:cBhvr>
                                        <p:cTn id="23" dur="1" fill="hold">
                                          <p:stCondLst>
                                            <p:cond delay="0"/>
                                          </p:stCondLst>
                                        </p:cTn>
                                        <p:tgtEl>
                                          <p:spTgt spid="10035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0352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1500"/>
                                  </p:stCondLst>
                                  <p:childTnLst>
                                    <p:set>
                                      <p:cBhvr>
                                        <p:cTn id="30" dur="1" fill="hold">
                                          <p:stCondLst>
                                            <p:cond delay="0"/>
                                          </p:stCondLst>
                                        </p:cTn>
                                        <p:tgtEl>
                                          <p:spTgt spid="1003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3" grpId="0" animBg="1"/>
      <p:bldP spid="1003524" grpId="0" animBg="1"/>
      <p:bldP spid="1003528" grpId="0" animBg="1"/>
      <p:bldP spid="1003529" grpId="0" animBg="1"/>
      <p:bldP spid="1003530" grpId="0" animBg="1"/>
      <p:bldP spid="1003532" grpId="0" animBg="1"/>
      <p:bldP spid="1003533" grpId="0" animBg="1"/>
      <p:bldP spid="10035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3"/>
          <p:cNvSpPr>
            <a:spLocks noGrp="1"/>
          </p:cNvSpPr>
          <p:nvPr>
            <p:ph type="dt" sz="half" idx="10"/>
          </p:nvPr>
        </p:nvSpPr>
        <p:spPr/>
        <p:txBody>
          <a:bodyPr/>
          <a:lstStyle/>
          <a:p>
            <a:r>
              <a:rPr lang="en-US"/>
              <a:t>© 3M 2007.  All Rights Reserved.</a:t>
            </a:r>
          </a:p>
        </p:txBody>
      </p:sp>
      <p:sp>
        <p:nvSpPr>
          <p:cNvPr id="1005570" name="Rectangle 2"/>
          <p:cNvSpPr>
            <a:spLocks noGrp="1" noChangeArrowheads="1"/>
          </p:cNvSpPr>
          <p:nvPr>
            <p:ph type="title"/>
          </p:nvPr>
        </p:nvSpPr>
        <p:spPr/>
        <p:txBody>
          <a:bodyPr/>
          <a:lstStyle/>
          <a:p>
            <a:r>
              <a:rPr lang="en-US"/>
              <a:t>Mise en oeuvre</a:t>
            </a:r>
          </a:p>
        </p:txBody>
      </p:sp>
      <p:sp>
        <p:nvSpPr>
          <p:cNvPr id="1005571" name="Rectangle 3"/>
          <p:cNvSpPr>
            <a:spLocks noGrp="1" noChangeArrowheads="1"/>
          </p:cNvSpPr>
          <p:nvPr>
            <p:ph type="body" idx="1"/>
          </p:nvPr>
        </p:nvSpPr>
        <p:spPr>
          <a:xfrm>
            <a:off x="576263" y="1160463"/>
            <a:ext cx="8316912" cy="2160587"/>
          </a:xfrm>
          <a:noFill/>
        </p:spPr>
        <p:txBody>
          <a:bodyPr/>
          <a:lstStyle/>
          <a:p>
            <a:r>
              <a:rPr lang="en-US"/>
              <a:t>Retirer les bouchons de protection avant et arrière du connecteur.</a:t>
            </a:r>
          </a:p>
          <a:p>
            <a:r>
              <a:rPr lang="en-US"/>
              <a:t>Ouvrir le levier de sertissage, orienter le connecteur “poussoir de sertissage vers le haut et pousser le connecteur dans le raccord de l’embase de l’outil d’assemblage jusqu’au “clic”.</a:t>
            </a:r>
            <a:endParaRPr lang="en-US" sz="2000"/>
          </a:p>
        </p:txBody>
      </p:sp>
      <p:pic>
        <p:nvPicPr>
          <p:cNvPr id="1005572" name="Picture 4"/>
          <p:cNvPicPr>
            <a:picLocks noChangeAspect="1" noChangeArrowheads="1"/>
          </p:cNvPicPr>
          <p:nvPr/>
        </p:nvPicPr>
        <p:blipFill>
          <a:blip r:embed="rId3" cstate="print"/>
          <a:srcRect/>
          <a:stretch>
            <a:fillRect/>
          </a:stretch>
        </p:blipFill>
        <p:spPr bwMode="auto">
          <a:xfrm>
            <a:off x="795338" y="3014663"/>
            <a:ext cx="7124700" cy="3294062"/>
          </a:xfrm>
          <a:prstGeom prst="rect">
            <a:avLst/>
          </a:prstGeom>
          <a:noFill/>
          <a:ln w="9525">
            <a:noFill/>
            <a:miter lim="800000"/>
            <a:headEnd/>
            <a:tailEnd/>
          </a:ln>
          <a:effectLst/>
        </p:spPr>
      </p:pic>
      <p:sp>
        <p:nvSpPr>
          <p:cNvPr id="1005573" name="AutoShape 5"/>
          <p:cNvSpPr>
            <a:spLocks noChangeArrowheads="1"/>
          </p:cNvSpPr>
          <p:nvPr/>
        </p:nvSpPr>
        <p:spPr bwMode="auto">
          <a:xfrm rot="10800000">
            <a:off x="3276600" y="5049838"/>
            <a:ext cx="755650"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12700">
            <a:solidFill>
              <a:schemeClr val="tx1"/>
            </a:solidFill>
            <a:miter lim="800000"/>
            <a:headEnd/>
            <a:tailEnd/>
          </a:ln>
          <a:effectLst/>
        </p:spPr>
        <p:txBody>
          <a:bodyPr wrap="none" anchor="ctr"/>
          <a:lstStyle/>
          <a:p>
            <a:endParaRPr lang="fr-FR"/>
          </a:p>
        </p:txBody>
      </p:sp>
      <p:grpSp>
        <p:nvGrpSpPr>
          <p:cNvPr id="1005576" name="Group 8"/>
          <p:cNvGrpSpPr>
            <a:grpSpLocks/>
          </p:cNvGrpSpPr>
          <p:nvPr/>
        </p:nvGrpSpPr>
        <p:grpSpPr bwMode="auto">
          <a:xfrm>
            <a:off x="2033588" y="5624513"/>
            <a:ext cx="1331912" cy="611187"/>
            <a:chOff x="1281" y="3680"/>
            <a:chExt cx="839" cy="385"/>
          </a:xfrm>
        </p:grpSpPr>
        <p:sp>
          <p:nvSpPr>
            <p:cNvPr id="1005574" name="AutoShape 6"/>
            <p:cNvSpPr>
              <a:spLocks noChangeArrowheads="1"/>
            </p:cNvSpPr>
            <p:nvPr/>
          </p:nvSpPr>
          <p:spPr bwMode="auto">
            <a:xfrm>
              <a:off x="1281" y="3680"/>
              <a:ext cx="839" cy="385"/>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fr-FR"/>
            </a:p>
          </p:txBody>
        </p:sp>
        <p:sp>
          <p:nvSpPr>
            <p:cNvPr id="1005575" name="Text Box 7"/>
            <p:cNvSpPr txBox="1">
              <a:spLocks noChangeArrowheads="1"/>
            </p:cNvSpPr>
            <p:nvPr/>
          </p:nvSpPr>
          <p:spPr bwMode="auto">
            <a:xfrm>
              <a:off x="1394" y="3744"/>
              <a:ext cx="613" cy="230"/>
            </a:xfrm>
            <a:prstGeom prst="rect">
              <a:avLst/>
            </a:prstGeom>
            <a:noFill/>
            <a:ln w="3175">
              <a:noFill/>
              <a:miter lim="800000"/>
              <a:headEnd/>
              <a:tailEnd/>
            </a:ln>
            <a:effectLst/>
          </p:spPr>
          <p:txBody>
            <a:bodyPr lIns="0" tIns="0" rIns="0" bIns="0">
              <a:spAutoFit/>
            </a:bodyPr>
            <a:lstStyle/>
            <a:p>
              <a:pPr algn="ctr">
                <a:spcBef>
                  <a:spcPct val="50000"/>
                </a:spcBef>
              </a:pPr>
              <a:r>
                <a:rPr lang="fr-FR" sz="2400">
                  <a:latin typeface="Cooper Black" pitchFamily="18" charset="0"/>
                </a:rPr>
                <a:t>clic</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5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557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3000"/>
                                  </p:stCondLst>
                                  <p:childTnLst>
                                    <p:set>
                                      <p:cBhvr>
                                        <p:cTn id="13" dur="1" fill="hold">
                                          <p:stCondLst>
                                            <p:cond delay="0"/>
                                          </p:stCondLst>
                                        </p:cTn>
                                        <p:tgtEl>
                                          <p:spTgt spid="1005576"/>
                                        </p:tgtEl>
                                        <p:attrNameLst>
                                          <p:attrName>style.visibility</p:attrName>
                                        </p:attrNameLst>
                                      </p:cBhvr>
                                      <p:to>
                                        <p:strVal val="visible"/>
                                      </p:to>
                                    </p:set>
                                  </p:childTnLst>
                                </p:cTn>
                              </p:par>
                              <p:par>
                                <p:cTn id="14" presetID="1" presetClass="entr" presetSubtype="0" fill="hold" grpId="0" nodeType="withEffect">
                                  <p:stCondLst>
                                    <p:cond delay="3000"/>
                                  </p:stCondLst>
                                  <p:childTnLst>
                                    <p:set>
                                      <p:cBhvr>
                                        <p:cTn id="15" dur="1" fill="hold">
                                          <p:stCondLst>
                                            <p:cond delay="0"/>
                                          </p:stCondLst>
                                        </p:cTn>
                                        <p:tgtEl>
                                          <p:spTgt spid="1005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1" grpId="0" build="p"/>
      <p:bldP spid="10055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en-US"/>
              <a:t>© 3M 2007.  All Rights Reserved.</a:t>
            </a:r>
          </a:p>
        </p:txBody>
      </p:sp>
      <p:sp>
        <p:nvSpPr>
          <p:cNvPr id="1007618" name="Rectangle 2"/>
          <p:cNvSpPr>
            <a:spLocks noGrp="1" noChangeArrowheads="1"/>
          </p:cNvSpPr>
          <p:nvPr>
            <p:ph type="title"/>
          </p:nvPr>
        </p:nvSpPr>
        <p:spPr/>
        <p:txBody>
          <a:bodyPr/>
          <a:lstStyle/>
          <a:p>
            <a:r>
              <a:rPr lang="en-US"/>
              <a:t>Mise en oeuvre</a:t>
            </a:r>
          </a:p>
        </p:txBody>
      </p:sp>
      <p:sp>
        <p:nvSpPr>
          <p:cNvPr id="1007619" name="Rectangle 3"/>
          <p:cNvSpPr>
            <a:spLocks noGrp="1" noChangeArrowheads="1"/>
          </p:cNvSpPr>
          <p:nvPr>
            <p:ph type="body" idx="1"/>
          </p:nvPr>
        </p:nvSpPr>
        <p:spPr>
          <a:xfrm>
            <a:off x="576263" y="1160463"/>
            <a:ext cx="7848600" cy="1368425"/>
          </a:xfrm>
          <a:noFill/>
        </p:spPr>
        <p:txBody>
          <a:bodyPr/>
          <a:lstStyle/>
          <a:p>
            <a:r>
              <a:rPr lang="en-US" sz="2800"/>
              <a:t>Précaution</a:t>
            </a:r>
          </a:p>
          <a:p>
            <a:pPr lvl="1"/>
            <a:r>
              <a:rPr lang="en-US" sz="2400"/>
              <a:t>Il faut nettoyer l’outil d’insertion SOIGNEUSEMENT avec l’alcool et le papier</a:t>
            </a:r>
          </a:p>
        </p:txBody>
      </p:sp>
      <p:pic>
        <p:nvPicPr>
          <p:cNvPr id="1007620" name="Picture 4"/>
          <p:cNvPicPr>
            <a:picLocks noChangeAspect="1" noChangeArrowheads="1"/>
          </p:cNvPicPr>
          <p:nvPr/>
        </p:nvPicPr>
        <p:blipFill>
          <a:blip r:embed="rId3" cstate="print"/>
          <a:srcRect/>
          <a:stretch>
            <a:fillRect/>
          </a:stretch>
        </p:blipFill>
        <p:spPr bwMode="auto">
          <a:xfrm>
            <a:off x="1619250" y="2528888"/>
            <a:ext cx="5795963" cy="395446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3"/>
          <p:cNvSpPr>
            <a:spLocks noGrp="1"/>
          </p:cNvSpPr>
          <p:nvPr>
            <p:ph type="dt" sz="half" idx="10"/>
          </p:nvPr>
        </p:nvSpPr>
        <p:spPr/>
        <p:txBody>
          <a:bodyPr/>
          <a:lstStyle/>
          <a:p>
            <a:r>
              <a:rPr lang="en-US"/>
              <a:t>© 3M 2007.  All Rights Reserved.</a:t>
            </a:r>
          </a:p>
        </p:txBody>
      </p:sp>
      <p:sp>
        <p:nvSpPr>
          <p:cNvPr id="1069059" name="Rectangle 3"/>
          <p:cNvSpPr>
            <a:spLocks noGrp="1" noChangeArrowheads="1"/>
          </p:cNvSpPr>
          <p:nvPr>
            <p:ph type="title"/>
          </p:nvPr>
        </p:nvSpPr>
        <p:spPr>
          <a:xfrm>
            <a:off x="395288" y="622300"/>
            <a:ext cx="8748712" cy="493713"/>
          </a:xfrm>
        </p:spPr>
        <p:txBody>
          <a:bodyPr/>
          <a:lstStyle/>
          <a:p>
            <a:r>
              <a:rPr lang="en-US"/>
              <a:t>Principe</a:t>
            </a:r>
          </a:p>
        </p:txBody>
      </p:sp>
      <p:sp>
        <p:nvSpPr>
          <p:cNvPr id="1069065" name="Text Box 9"/>
          <p:cNvSpPr txBox="1">
            <a:spLocks noChangeArrowheads="1"/>
          </p:cNvSpPr>
          <p:nvPr/>
        </p:nvSpPr>
        <p:spPr bwMode="auto">
          <a:xfrm>
            <a:off x="5975350" y="765175"/>
            <a:ext cx="3168650" cy="365125"/>
          </a:xfrm>
          <a:prstGeom prst="rect">
            <a:avLst/>
          </a:prstGeom>
          <a:solidFill>
            <a:schemeClr val="bg1"/>
          </a:solidFill>
          <a:ln w="9525">
            <a:noFill/>
            <a:miter lim="800000"/>
            <a:headEnd/>
            <a:tailEnd/>
          </a:ln>
          <a:effectLst/>
        </p:spPr>
        <p:txBody>
          <a:bodyPr lIns="0" tIns="0" rIns="0" bIns="0">
            <a:spAutoFit/>
          </a:bodyPr>
          <a:lstStyle/>
          <a:p>
            <a:pPr>
              <a:spcBef>
                <a:spcPct val="50000"/>
              </a:spcBef>
            </a:pPr>
            <a:endParaRPr lang="fr-FR" sz="2400" b="1">
              <a:latin typeface="Arial Narrow" pitchFamily="34" charset="0"/>
            </a:endParaRPr>
          </a:p>
        </p:txBody>
      </p:sp>
      <p:pic>
        <p:nvPicPr>
          <p:cNvPr id="1069156" name="Picture 100"/>
          <p:cNvPicPr>
            <a:picLocks noChangeAspect="1" noChangeArrowheads="1"/>
          </p:cNvPicPr>
          <p:nvPr/>
        </p:nvPicPr>
        <p:blipFill>
          <a:blip r:embed="rId3" cstate="print"/>
          <a:srcRect/>
          <a:stretch>
            <a:fillRect/>
          </a:stretch>
        </p:blipFill>
        <p:spPr bwMode="auto">
          <a:xfrm>
            <a:off x="1403350" y="1447800"/>
            <a:ext cx="5761038" cy="1568450"/>
          </a:xfrm>
          <a:prstGeom prst="rect">
            <a:avLst/>
          </a:prstGeom>
          <a:noFill/>
          <a:ln w="3175">
            <a:noFill/>
            <a:miter lim="800000"/>
            <a:headEnd/>
            <a:tailEnd/>
          </a:ln>
          <a:effectLst/>
        </p:spPr>
      </p:pic>
      <p:sp>
        <p:nvSpPr>
          <p:cNvPr id="1069158" name="Rectangle 102"/>
          <p:cNvSpPr>
            <a:spLocks noGrp="1" noChangeArrowheads="1"/>
          </p:cNvSpPr>
          <p:nvPr>
            <p:ph type="body" idx="1"/>
          </p:nvPr>
        </p:nvSpPr>
        <p:spPr>
          <a:xfrm>
            <a:off x="1476375" y="1123950"/>
            <a:ext cx="5616575" cy="396875"/>
          </a:xfrm>
          <a:noFill/>
          <a:ln/>
        </p:spPr>
        <p:txBody>
          <a:bodyPr/>
          <a:lstStyle/>
          <a:p>
            <a:pPr algn="ctr">
              <a:buFont typeface="Wingdings" pitchFamily="2" charset="2"/>
              <a:buNone/>
            </a:pPr>
            <a:r>
              <a:rPr lang="en-US" b="1"/>
              <a:t>FS / FLAT SPLICE / CLEAVE DROIT</a:t>
            </a:r>
          </a:p>
        </p:txBody>
      </p:sp>
      <p:sp>
        <p:nvSpPr>
          <p:cNvPr id="1069161" name="Line 105"/>
          <p:cNvSpPr>
            <a:spLocks noChangeShapeType="1"/>
          </p:cNvSpPr>
          <p:nvPr/>
        </p:nvSpPr>
        <p:spPr bwMode="auto">
          <a:xfrm rot="-10800000">
            <a:off x="1763713" y="2205038"/>
            <a:ext cx="0" cy="971550"/>
          </a:xfrm>
          <a:prstGeom prst="line">
            <a:avLst/>
          </a:prstGeom>
          <a:noFill/>
          <a:ln w="3175">
            <a:solidFill>
              <a:schemeClr val="tx1"/>
            </a:solidFill>
            <a:round/>
            <a:headEnd/>
            <a:tailEnd type="triangle" w="med" len="med"/>
          </a:ln>
          <a:effectLst/>
        </p:spPr>
        <p:txBody>
          <a:bodyPr lIns="0" tIns="0" rIns="0" bIns="0">
            <a:spAutoFit/>
          </a:bodyPr>
          <a:lstStyle/>
          <a:p>
            <a:endParaRPr lang="fr-FR"/>
          </a:p>
        </p:txBody>
      </p:sp>
      <p:sp>
        <p:nvSpPr>
          <p:cNvPr id="1069162" name="Rectangle 106"/>
          <p:cNvSpPr>
            <a:spLocks noChangeArrowheads="1"/>
          </p:cNvSpPr>
          <p:nvPr/>
        </p:nvSpPr>
        <p:spPr bwMode="auto">
          <a:xfrm>
            <a:off x="1476375" y="3213100"/>
            <a:ext cx="574675" cy="323850"/>
          </a:xfrm>
          <a:prstGeom prst="rect">
            <a:avLst/>
          </a:prstGeom>
          <a:noFill/>
          <a:ln w="9525">
            <a:noFill/>
            <a:miter lim="800000"/>
            <a:headEnd/>
            <a:tailEnd/>
          </a:ln>
          <a:effectLst/>
        </p:spPr>
        <p:txBody>
          <a:bodyPr lIns="0" tIns="0" rIns="0" bIns="0"/>
          <a:lstStyle/>
          <a:p>
            <a:pPr marL="342900" indent="-342900" algn="ctr">
              <a:spcBef>
                <a:spcPct val="20000"/>
              </a:spcBef>
              <a:spcAft>
                <a:spcPct val="15000"/>
              </a:spcAft>
              <a:buClr>
                <a:schemeClr val="hlink"/>
              </a:buClr>
              <a:buFont typeface="Wingdings" pitchFamily="2" charset="2"/>
              <a:buNone/>
            </a:pPr>
            <a:r>
              <a:rPr lang="en-US" b="1">
                <a:latin typeface="Arial Narrow" pitchFamily="34" charset="0"/>
              </a:rPr>
              <a:t>Fibre</a:t>
            </a:r>
          </a:p>
        </p:txBody>
      </p:sp>
      <p:sp>
        <p:nvSpPr>
          <p:cNvPr id="1069164" name="Line 108"/>
          <p:cNvSpPr>
            <a:spLocks noChangeShapeType="1"/>
          </p:cNvSpPr>
          <p:nvPr/>
        </p:nvSpPr>
        <p:spPr bwMode="auto">
          <a:xfrm rot="-10800000">
            <a:off x="2735263" y="2384425"/>
            <a:ext cx="0" cy="792163"/>
          </a:xfrm>
          <a:prstGeom prst="line">
            <a:avLst/>
          </a:prstGeom>
          <a:noFill/>
          <a:ln w="3175">
            <a:solidFill>
              <a:schemeClr val="tx1"/>
            </a:solidFill>
            <a:round/>
            <a:headEnd/>
            <a:tailEnd type="triangle" w="med" len="med"/>
          </a:ln>
          <a:effectLst/>
        </p:spPr>
        <p:txBody>
          <a:bodyPr lIns="0" tIns="0" rIns="0" bIns="0">
            <a:spAutoFit/>
          </a:bodyPr>
          <a:lstStyle/>
          <a:p>
            <a:endParaRPr lang="fr-FR"/>
          </a:p>
        </p:txBody>
      </p:sp>
      <p:sp>
        <p:nvSpPr>
          <p:cNvPr id="1069165" name="Rectangle 109"/>
          <p:cNvSpPr>
            <a:spLocks noChangeArrowheads="1"/>
          </p:cNvSpPr>
          <p:nvPr/>
        </p:nvSpPr>
        <p:spPr bwMode="auto">
          <a:xfrm>
            <a:off x="2195513" y="3213100"/>
            <a:ext cx="1079500" cy="323850"/>
          </a:xfrm>
          <a:prstGeom prst="rect">
            <a:avLst/>
          </a:prstGeom>
          <a:noFill/>
          <a:ln w="9525">
            <a:noFill/>
            <a:miter lim="800000"/>
            <a:headEnd/>
            <a:tailEnd/>
          </a:ln>
          <a:effectLst/>
        </p:spPr>
        <p:txBody>
          <a:bodyPr lIns="0" tIns="0" rIns="0" bIns="0"/>
          <a:lstStyle/>
          <a:p>
            <a:pPr marL="342900" indent="-342900" algn="ctr">
              <a:spcBef>
                <a:spcPct val="20000"/>
              </a:spcBef>
              <a:spcAft>
                <a:spcPct val="15000"/>
              </a:spcAft>
              <a:buClr>
                <a:schemeClr val="hlink"/>
              </a:buClr>
              <a:buFont typeface="Wingdings" pitchFamily="2" charset="2"/>
              <a:buNone/>
            </a:pPr>
            <a:r>
              <a:rPr lang="en-US" b="1">
                <a:latin typeface="Arial Narrow" pitchFamily="34" charset="0"/>
              </a:rPr>
              <a:t>Gel d’indice</a:t>
            </a:r>
          </a:p>
        </p:txBody>
      </p:sp>
      <p:sp>
        <p:nvSpPr>
          <p:cNvPr id="1069166" name="Line 110"/>
          <p:cNvSpPr>
            <a:spLocks noChangeShapeType="1"/>
          </p:cNvSpPr>
          <p:nvPr/>
        </p:nvSpPr>
        <p:spPr bwMode="auto">
          <a:xfrm rot="-10800000">
            <a:off x="5795963" y="2563813"/>
            <a:ext cx="0" cy="612775"/>
          </a:xfrm>
          <a:prstGeom prst="line">
            <a:avLst/>
          </a:prstGeom>
          <a:noFill/>
          <a:ln w="3175">
            <a:solidFill>
              <a:schemeClr val="tx1"/>
            </a:solidFill>
            <a:round/>
            <a:headEnd/>
            <a:tailEnd type="triangle" w="med" len="med"/>
          </a:ln>
          <a:effectLst/>
        </p:spPr>
        <p:txBody>
          <a:bodyPr lIns="0" tIns="0" rIns="0" bIns="0">
            <a:spAutoFit/>
          </a:bodyPr>
          <a:lstStyle/>
          <a:p>
            <a:endParaRPr lang="fr-FR"/>
          </a:p>
        </p:txBody>
      </p:sp>
      <p:sp>
        <p:nvSpPr>
          <p:cNvPr id="1069167" name="Rectangle 111"/>
          <p:cNvSpPr>
            <a:spLocks noChangeArrowheads="1"/>
          </p:cNvSpPr>
          <p:nvPr/>
        </p:nvSpPr>
        <p:spPr bwMode="auto">
          <a:xfrm>
            <a:off x="5292725" y="3213100"/>
            <a:ext cx="1008063" cy="323850"/>
          </a:xfrm>
          <a:prstGeom prst="rect">
            <a:avLst/>
          </a:prstGeom>
          <a:noFill/>
          <a:ln w="9525">
            <a:noFill/>
            <a:miter lim="800000"/>
            <a:headEnd/>
            <a:tailEnd/>
          </a:ln>
          <a:effectLst/>
        </p:spPr>
        <p:txBody>
          <a:bodyPr lIns="0" tIns="0" rIns="0" bIns="0"/>
          <a:lstStyle/>
          <a:p>
            <a:pPr marL="342900" indent="-342900" algn="ctr">
              <a:spcBef>
                <a:spcPct val="20000"/>
              </a:spcBef>
              <a:spcAft>
                <a:spcPct val="15000"/>
              </a:spcAft>
              <a:buClr>
                <a:schemeClr val="hlink"/>
              </a:buClr>
              <a:buFont typeface="Wingdings" pitchFamily="2" charset="2"/>
              <a:buNone/>
            </a:pPr>
            <a:r>
              <a:rPr lang="en-US" b="1">
                <a:latin typeface="Arial Narrow" pitchFamily="34" charset="0"/>
              </a:rPr>
              <a:t>Entonnoir</a:t>
            </a:r>
          </a:p>
        </p:txBody>
      </p:sp>
      <p:sp>
        <p:nvSpPr>
          <p:cNvPr id="1069168" name="Rectangle 112"/>
          <p:cNvSpPr>
            <a:spLocks noChangeArrowheads="1"/>
          </p:cNvSpPr>
          <p:nvPr/>
        </p:nvSpPr>
        <p:spPr bwMode="auto">
          <a:xfrm>
            <a:off x="3924300" y="3213100"/>
            <a:ext cx="863600" cy="323850"/>
          </a:xfrm>
          <a:prstGeom prst="rect">
            <a:avLst/>
          </a:prstGeom>
          <a:noFill/>
          <a:ln w="9525">
            <a:noFill/>
            <a:miter lim="800000"/>
            <a:headEnd/>
            <a:tailEnd/>
          </a:ln>
          <a:effectLst/>
        </p:spPr>
        <p:txBody>
          <a:bodyPr lIns="0" tIns="0" rIns="0" bIns="0"/>
          <a:lstStyle/>
          <a:p>
            <a:pPr marL="342900" indent="-342900" algn="ctr">
              <a:spcBef>
                <a:spcPct val="20000"/>
              </a:spcBef>
              <a:spcAft>
                <a:spcPct val="15000"/>
              </a:spcAft>
              <a:buClr>
                <a:schemeClr val="hlink"/>
              </a:buClr>
              <a:buFont typeface="Wingdings" pitchFamily="2" charset="2"/>
              <a:buNone/>
            </a:pPr>
            <a:r>
              <a:rPr lang="en-US" b="1">
                <a:latin typeface="Arial Narrow" pitchFamily="34" charset="0"/>
              </a:rPr>
              <a:t>Gaine</a:t>
            </a:r>
          </a:p>
        </p:txBody>
      </p:sp>
      <p:sp>
        <p:nvSpPr>
          <p:cNvPr id="1069169" name="Line 113"/>
          <p:cNvSpPr>
            <a:spLocks noChangeShapeType="1"/>
          </p:cNvSpPr>
          <p:nvPr/>
        </p:nvSpPr>
        <p:spPr bwMode="auto">
          <a:xfrm rot="-10800000">
            <a:off x="4356100" y="2205038"/>
            <a:ext cx="0" cy="971550"/>
          </a:xfrm>
          <a:prstGeom prst="line">
            <a:avLst/>
          </a:prstGeom>
          <a:noFill/>
          <a:ln w="3175">
            <a:solidFill>
              <a:schemeClr val="tx1"/>
            </a:solidFill>
            <a:round/>
            <a:headEnd/>
            <a:tailEnd type="triangle" w="med" len="med"/>
          </a:ln>
          <a:effectLst/>
        </p:spPr>
        <p:txBody>
          <a:bodyPr lIns="0" tIns="0" rIns="0" bIns="0">
            <a:spAutoFit/>
          </a:bodyPr>
          <a:lstStyle/>
          <a:p>
            <a:endParaRPr lang="fr-FR"/>
          </a:p>
        </p:txBody>
      </p:sp>
      <p:pic>
        <p:nvPicPr>
          <p:cNvPr id="1069170" name="Picture 114"/>
          <p:cNvPicPr>
            <a:picLocks noChangeAspect="1" noChangeArrowheads="1"/>
          </p:cNvPicPr>
          <p:nvPr/>
        </p:nvPicPr>
        <p:blipFill>
          <a:blip r:embed="rId4" cstate="print"/>
          <a:srcRect/>
          <a:stretch>
            <a:fillRect/>
          </a:stretch>
        </p:blipFill>
        <p:spPr bwMode="auto">
          <a:xfrm>
            <a:off x="1403350" y="4745038"/>
            <a:ext cx="5761038" cy="1563687"/>
          </a:xfrm>
          <a:prstGeom prst="rect">
            <a:avLst/>
          </a:prstGeom>
          <a:noFill/>
          <a:ln w="3175">
            <a:noFill/>
            <a:miter lim="800000"/>
            <a:headEnd/>
            <a:tailEnd/>
          </a:ln>
          <a:effectLst/>
        </p:spPr>
      </p:pic>
      <p:sp>
        <p:nvSpPr>
          <p:cNvPr id="1069171" name="Rectangle 115"/>
          <p:cNvSpPr>
            <a:spLocks noChangeArrowheads="1"/>
          </p:cNvSpPr>
          <p:nvPr/>
        </p:nvSpPr>
        <p:spPr bwMode="auto">
          <a:xfrm>
            <a:off x="1439863" y="4364038"/>
            <a:ext cx="5653087" cy="466725"/>
          </a:xfrm>
          <a:prstGeom prst="rect">
            <a:avLst/>
          </a:prstGeom>
          <a:noFill/>
          <a:ln w="9525">
            <a:noFill/>
            <a:miter lim="800000"/>
            <a:headEnd/>
            <a:tailEnd/>
          </a:ln>
          <a:effectLst/>
        </p:spPr>
        <p:txBody>
          <a:bodyPr lIns="0" tIns="0" rIns="0" bIns="0"/>
          <a:lstStyle/>
          <a:p>
            <a:pPr marL="342900" indent="-342900" algn="ctr">
              <a:spcBef>
                <a:spcPct val="20000"/>
              </a:spcBef>
              <a:spcAft>
                <a:spcPct val="15000"/>
              </a:spcAft>
              <a:buClr>
                <a:schemeClr val="hlink"/>
              </a:buClr>
              <a:buFont typeface="Wingdings" pitchFamily="2" charset="2"/>
              <a:buNone/>
            </a:pPr>
            <a:r>
              <a:rPr lang="en-US" sz="2400" b="1">
                <a:latin typeface="Arial Narrow" pitchFamily="34" charset="0"/>
              </a:rPr>
              <a:t>AS / ANGLE SPLICE / CLEAVE EN ANGLE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9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9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1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en-US"/>
              <a:t>© 3M 2007.  All Rights Reserved.</a:t>
            </a:r>
          </a:p>
        </p:txBody>
      </p:sp>
      <p:sp>
        <p:nvSpPr>
          <p:cNvPr id="1011714" name="Rectangle 2"/>
          <p:cNvSpPr>
            <a:spLocks noGrp="1" noChangeArrowheads="1"/>
          </p:cNvSpPr>
          <p:nvPr>
            <p:ph type="title"/>
          </p:nvPr>
        </p:nvSpPr>
        <p:spPr/>
        <p:txBody>
          <a:bodyPr/>
          <a:lstStyle/>
          <a:p>
            <a:r>
              <a:rPr lang="en-US"/>
              <a:t>Mise en oeuvre</a:t>
            </a:r>
          </a:p>
        </p:txBody>
      </p:sp>
      <p:sp>
        <p:nvSpPr>
          <p:cNvPr id="1011715" name="Rectangle 3"/>
          <p:cNvSpPr>
            <a:spLocks noGrp="1" noChangeArrowheads="1"/>
          </p:cNvSpPr>
          <p:nvPr>
            <p:ph type="body" idx="1"/>
          </p:nvPr>
        </p:nvSpPr>
        <p:spPr>
          <a:xfrm>
            <a:off x="576263" y="1233488"/>
            <a:ext cx="8567737" cy="1331912"/>
          </a:xfrm>
          <a:noFill/>
        </p:spPr>
        <p:txBody>
          <a:bodyPr/>
          <a:lstStyle/>
          <a:p>
            <a:r>
              <a:rPr lang="en-US" sz="2800"/>
              <a:t>Précaution</a:t>
            </a:r>
          </a:p>
          <a:p>
            <a:pPr lvl="1"/>
            <a:r>
              <a:rPr lang="en-US" sz="2400"/>
              <a:t>AVANT chaque clivage, nettoyer la cliveuse et notamment les brides et les guides de positionnement.</a:t>
            </a:r>
          </a:p>
        </p:txBody>
      </p:sp>
      <p:pic>
        <p:nvPicPr>
          <p:cNvPr id="1011717" name="Picture 5"/>
          <p:cNvPicPr>
            <a:picLocks noChangeAspect="1" noChangeArrowheads="1"/>
          </p:cNvPicPr>
          <p:nvPr/>
        </p:nvPicPr>
        <p:blipFill>
          <a:blip r:embed="rId3" cstate="print"/>
          <a:srcRect/>
          <a:stretch>
            <a:fillRect/>
          </a:stretch>
        </p:blipFill>
        <p:spPr bwMode="auto">
          <a:xfrm>
            <a:off x="1439863" y="2600325"/>
            <a:ext cx="5113337" cy="371951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3"/>
          <p:cNvSpPr>
            <a:spLocks noGrp="1"/>
          </p:cNvSpPr>
          <p:nvPr>
            <p:ph type="dt" sz="half" idx="10"/>
          </p:nvPr>
        </p:nvSpPr>
        <p:spPr/>
        <p:txBody>
          <a:bodyPr/>
          <a:lstStyle/>
          <a:p>
            <a:r>
              <a:rPr lang="en-US"/>
              <a:t>© 3M 2007.  All Rights Reserved.</a:t>
            </a:r>
          </a:p>
        </p:txBody>
      </p:sp>
      <p:grpSp>
        <p:nvGrpSpPr>
          <p:cNvPr id="1015810" name="Group 2"/>
          <p:cNvGrpSpPr>
            <a:grpSpLocks/>
          </p:cNvGrpSpPr>
          <p:nvPr/>
        </p:nvGrpSpPr>
        <p:grpSpPr bwMode="auto">
          <a:xfrm>
            <a:off x="431800" y="3176588"/>
            <a:ext cx="7127875" cy="3421062"/>
            <a:chOff x="337" y="1752"/>
            <a:chExt cx="4720" cy="2407"/>
          </a:xfrm>
        </p:grpSpPr>
        <p:pic>
          <p:nvPicPr>
            <p:cNvPr id="1015811" name="Picture 3"/>
            <p:cNvPicPr>
              <a:picLocks noChangeAspect="1" noChangeArrowheads="1"/>
            </p:cNvPicPr>
            <p:nvPr/>
          </p:nvPicPr>
          <p:blipFill>
            <a:blip r:embed="rId3" cstate="print"/>
            <a:srcRect/>
            <a:stretch>
              <a:fillRect/>
            </a:stretch>
          </p:blipFill>
          <p:spPr bwMode="auto">
            <a:xfrm>
              <a:off x="337" y="1752"/>
              <a:ext cx="4675" cy="2407"/>
            </a:xfrm>
            <a:prstGeom prst="rect">
              <a:avLst/>
            </a:prstGeom>
            <a:noFill/>
            <a:ln w="9525">
              <a:noFill/>
              <a:miter lim="800000"/>
              <a:headEnd/>
              <a:tailEnd/>
            </a:ln>
            <a:effectLst/>
          </p:spPr>
        </p:pic>
        <p:sp>
          <p:nvSpPr>
            <p:cNvPr id="1015812" name="Line 4"/>
            <p:cNvSpPr>
              <a:spLocks noChangeShapeType="1"/>
            </p:cNvSpPr>
            <p:nvPr/>
          </p:nvSpPr>
          <p:spPr bwMode="auto">
            <a:xfrm rot="5400000">
              <a:off x="3719" y="2160"/>
              <a:ext cx="204" cy="2472"/>
            </a:xfrm>
            <a:prstGeom prst="line">
              <a:avLst/>
            </a:prstGeom>
            <a:noFill/>
            <a:ln w="9525">
              <a:solidFill>
                <a:schemeClr val="tx1"/>
              </a:solidFill>
              <a:round/>
              <a:headEnd type="triangle" w="med" len="lg"/>
              <a:tailEnd type="triangle" w="med" len="lg"/>
            </a:ln>
            <a:effectLst/>
          </p:spPr>
          <p:txBody>
            <a:bodyPr/>
            <a:lstStyle/>
            <a:p>
              <a:endParaRPr lang="fr-FR"/>
            </a:p>
          </p:txBody>
        </p:sp>
        <p:sp>
          <p:nvSpPr>
            <p:cNvPr id="1015813" name="Line 5"/>
            <p:cNvSpPr>
              <a:spLocks noChangeShapeType="1"/>
            </p:cNvSpPr>
            <p:nvPr/>
          </p:nvSpPr>
          <p:spPr bwMode="auto">
            <a:xfrm rot="10800000">
              <a:off x="5017" y="2931"/>
              <a:ext cx="40" cy="431"/>
            </a:xfrm>
            <a:prstGeom prst="line">
              <a:avLst/>
            </a:prstGeom>
            <a:noFill/>
            <a:ln w="9525">
              <a:solidFill>
                <a:schemeClr val="tx1"/>
              </a:solidFill>
              <a:round/>
              <a:headEnd/>
              <a:tailEnd/>
            </a:ln>
            <a:effectLst/>
          </p:spPr>
          <p:txBody>
            <a:bodyPr/>
            <a:lstStyle/>
            <a:p>
              <a:endParaRPr lang="fr-FR"/>
            </a:p>
          </p:txBody>
        </p:sp>
        <p:sp>
          <p:nvSpPr>
            <p:cNvPr id="1015814" name="Text Box 6"/>
            <p:cNvSpPr txBox="1">
              <a:spLocks noChangeArrowheads="1"/>
            </p:cNvSpPr>
            <p:nvPr/>
          </p:nvSpPr>
          <p:spPr bwMode="auto">
            <a:xfrm rot="-295096">
              <a:off x="3560" y="3226"/>
              <a:ext cx="545" cy="194"/>
            </a:xfrm>
            <a:prstGeom prst="rect">
              <a:avLst/>
            </a:prstGeom>
            <a:noFill/>
            <a:ln w="9525">
              <a:noFill/>
              <a:miter lim="800000"/>
              <a:headEnd/>
              <a:tailEnd/>
            </a:ln>
            <a:effectLst/>
          </p:spPr>
          <p:txBody>
            <a:bodyPr lIns="0" tIns="0" rIns="0" bIns="0">
              <a:spAutoFit/>
            </a:bodyPr>
            <a:lstStyle/>
            <a:p>
              <a:pPr>
                <a:spcBef>
                  <a:spcPct val="50000"/>
                </a:spcBef>
              </a:pPr>
              <a:r>
                <a:rPr lang="fr-FR"/>
                <a:t>200mm</a:t>
              </a:r>
            </a:p>
          </p:txBody>
        </p:sp>
      </p:grpSp>
      <p:sp>
        <p:nvSpPr>
          <p:cNvPr id="1015815" name="Rectangle 7"/>
          <p:cNvSpPr>
            <a:spLocks noGrp="1" noChangeArrowheads="1"/>
          </p:cNvSpPr>
          <p:nvPr>
            <p:ph type="title"/>
          </p:nvPr>
        </p:nvSpPr>
        <p:spPr/>
        <p:txBody>
          <a:bodyPr/>
          <a:lstStyle/>
          <a:p>
            <a:r>
              <a:rPr lang="en-US"/>
              <a:t>Mise en oeuvre</a:t>
            </a:r>
          </a:p>
        </p:txBody>
      </p:sp>
      <p:sp>
        <p:nvSpPr>
          <p:cNvPr id="1015816" name="Rectangle 8"/>
          <p:cNvSpPr>
            <a:spLocks noGrp="1" noChangeArrowheads="1"/>
          </p:cNvSpPr>
          <p:nvPr>
            <p:ph type="body" idx="1"/>
          </p:nvPr>
        </p:nvSpPr>
        <p:spPr>
          <a:xfrm>
            <a:off x="431800" y="1089025"/>
            <a:ext cx="8567738" cy="2808288"/>
          </a:xfrm>
          <a:noFill/>
        </p:spPr>
        <p:txBody>
          <a:bodyPr/>
          <a:lstStyle/>
          <a:p>
            <a:pPr>
              <a:lnSpc>
                <a:spcPct val="80000"/>
              </a:lnSpc>
            </a:pPr>
            <a:r>
              <a:rPr lang="en-US" sz="2800"/>
              <a:t>Fibre </a:t>
            </a:r>
            <a:r>
              <a:rPr lang="en-US" sz="2800" b="1">
                <a:solidFill>
                  <a:srgbClr val="0066FF"/>
                </a:solidFill>
              </a:rPr>
              <a:t>900µm structure semi serrée</a:t>
            </a:r>
          </a:p>
          <a:p>
            <a:pPr lvl="1">
              <a:lnSpc>
                <a:spcPct val="80000"/>
              </a:lnSpc>
            </a:pPr>
            <a:r>
              <a:rPr lang="en-US" sz="2400"/>
              <a:t>Dans le cas de la structure semi serrée, il est nécessaire de bloquer la fibre dans le tube à l’aide d’un 1</a:t>
            </a:r>
            <a:r>
              <a:rPr lang="en-US" sz="2400" baseline="30000"/>
              <a:t>er</a:t>
            </a:r>
            <a:r>
              <a:rPr lang="en-US" sz="2400"/>
              <a:t> outil.</a:t>
            </a:r>
          </a:p>
          <a:p>
            <a:pPr lvl="1">
              <a:lnSpc>
                <a:spcPct val="80000"/>
              </a:lnSpc>
            </a:pPr>
            <a:r>
              <a:rPr lang="en-US" sz="2400"/>
              <a:t>Utiliser la position “semi tight buffer” pour bloquer le tube 900µm avec la bride de l’outil d’insertion durant le dénudage selon photo ci-dessous.</a:t>
            </a:r>
          </a:p>
          <a:p>
            <a:pPr lvl="1">
              <a:lnSpc>
                <a:spcPct val="80000"/>
              </a:lnSpc>
            </a:pPr>
            <a:r>
              <a:rPr lang="en-US" sz="2400"/>
              <a:t>Un 2</a:t>
            </a:r>
            <a:r>
              <a:rPr lang="en-US" sz="2400" baseline="30000"/>
              <a:t>ème</a:t>
            </a:r>
            <a:r>
              <a:rPr lang="en-US" sz="2400"/>
              <a:t> outil sera nécessaire ultérieurement en tant qu’outil d’insertion dans le connecteur.</a:t>
            </a:r>
          </a:p>
          <a:p>
            <a:pPr lvl="1">
              <a:lnSpc>
                <a:spcPct val="80000"/>
              </a:lnSpc>
            </a:pPr>
            <a:endParaRPr lang="en-US" sz="2400" b="1">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58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58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58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58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p:txBody>
          <a:bodyPr/>
          <a:lstStyle/>
          <a:p>
            <a:r>
              <a:rPr lang="en-US"/>
              <a:t>© 3M 2007.  All Rights Reserved.</a:t>
            </a:r>
          </a:p>
        </p:txBody>
      </p:sp>
      <p:sp>
        <p:nvSpPr>
          <p:cNvPr id="1019906" name="Rectangle 2"/>
          <p:cNvSpPr>
            <a:spLocks noGrp="1" noChangeArrowheads="1"/>
          </p:cNvSpPr>
          <p:nvPr>
            <p:ph type="title"/>
          </p:nvPr>
        </p:nvSpPr>
        <p:spPr/>
        <p:txBody>
          <a:bodyPr/>
          <a:lstStyle/>
          <a:p>
            <a:r>
              <a:rPr lang="en-US"/>
              <a:t>Mise en oeuvre</a:t>
            </a:r>
          </a:p>
        </p:txBody>
      </p:sp>
      <p:sp>
        <p:nvSpPr>
          <p:cNvPr id="1019907" name="Rectangle 3"/>
          <p:cNvSpPr>
            <a:spLocks noGrp="1" noChangeArrowheads="1"/>
          </p:cNvSpPr>
          <p:nvPr>
            <p:ph type="body" idx="1"/>
          </p:nvPr>
        </p:nvSpPr>
        <p:spPr>
          <a:xfrm>
            <a:off x="287338" y="1125538"/>
            <a:ext cx="8713787" cy="2590800"/>
          </a:xfrm>
          <a:noFill/>
        </p:spPr>
        <p:txBody>
          <a:bodyPr/>
          <a:lstStyle/>
          <a:p>
            <a:r>
              <a:rPr lang="en-US" sz="2800"/>
              <a:t>Fibre </a:t>
            </a:r>
            <a:r>
              <a:rPr lang="en-US" sz="2800" b="1">
                <a:solidFill>
                  <a:srgbClr val="0066FF"/>
                </a:solidFill>
              </a:rPr>
              <a:t>900µm structure semi serrée (suite)</a:t>
            </a:r>
          </a:p>
          <a:p>
            <a:pPr lvl="1"/>
            <a:r>
              <a:rPr lang="en-US" sz="2200"/>
              <a:t>Repérer la longueur à dénuder (30mm à 40mm)</a:t>
            </a:r>
          </a:p>
          <a:p>
            <a:pPr lvl="1"/>
            <a:r>
              <a:rPr lang="en-US" sz="2200"/>
              <a:t>Dénuder le 900µm en utilisant l’empreinte 900µm de la pince.</a:t>
            </a:r>
          </a:p>
          <a:p>
            <a:pPr lvl="1"/>
            <a:r>
              <a:rPr lang="en-US" sz="2200"/>
              <a:t>Dénuder le 250µm sur la même longueur en utilisant l’empreinte 250µm.</a:t>
            </a:r>
          </a:p>
          <a:p>
            <a:pPr lvl="1"/>
            <a:r>
              <a:rPr lang="en-US" sz="2200"/>
              <a:t>Nettoyer la fibre avec du papier de nettoyage imbibé d’alcool.</a:t>
            </a:r>
          </a:p>
        </p:txBody>
      </p:sp>
      <p:pic>
        <p:nvPicPr>
          <p:cNvPr id="1019914" name="Picture 10"/>
          <p:cNvPicPr>
            <a:picLocks noChangeAspect="1" noChangeArrowheads="1"/>
          </p:cNvPicPr>
          <p:nvPr/>
        </p:nvPicPr>
        <p:blipFill>
          <a:blip r:embed="rId3" cstate="print"/>
          <a:srcRect/>
          <a:stretch>
            <a:fillRect/>
          </a:stretch>
        </p:blipFill>
        <p:spPr bwMode="auto">
          <a:xfrm>
            <a:off x="4284663" y="3860800"/>
            <a:ext cx="3570287" cy="2592388"/>
          </a:xfrm>
          <a:prstGeom prst="rect">
            <a:avLst/>
          </a:prstGeom>
          <a:noFill/>
          <a:ln w="9525">
            <a:noFill/>
            <a:miter lim="800000"/>
            <a:headEnd/>
            <a:tailEnd/>
          </a:ln>
          <a:effectLst/>
        </p:spPr>
      </p:pic>
      <p:pic>
        <p:nvPicPr>
          <p:cNvPr id="1019915" name="Picture 11"/>
          <p:cNvPicPr>
            <a:picLocks noChangeAspect="1" noChangeArrowheads="1"/>
          </p:cNvPicPr>
          <p:nvPr/>
        </p:nvPicPr>
        <p:blipFill>
          <a:blip r:embed="rId4" cstate="print"/>
          <a:srcRect/>
          <a:stretch>
            <a:fillRect/>
          </a:stretch>
        </p:blipFill>
        <p:spPr bwMode="auto">
          <a:xfrm>
            <a:off x="431800" y="3860800"/>
            <a:ext cx="3852863" cy="2592388"/>
          </a:xfrm>
          <a:prstGeom prst="rect">
            <a:avLst/>
          </a:prstGeom>
          <a:noFill/>
          <a:ln w="9525">
            <a:noFill/>
            <a:miter lim="800000"/>
            <a:headEnd/>
            <a:tailEnd/>
          </a:ln>
          <a:effectLst/>
        </p:spPr>
      </p:pic>
      <p:sp>
        <p:nvSpPr>
          <p:cNvPr id="1019917" name="AutoShape 13"/>
          <p:cNvSpPr>
            <a:spLocks noChangeArrowheads="1"/>
          </p:cNvSpPr>
          <p:nvPr/>
        </p:nvSpPr>
        <p:spPr bwMode="auto">
          <a:xfrm>
            <a:off x="1835150" y="5265738"/>
            <a:ext cx="1223963" cy="179387"/>
          </a:xfrm>
          <a:prstGeom prst="leftRightArrow">
            <a:avLst>
              <a:gd name="adj1" fmla="val 50000"/>
              <a:gd name="adj2" fmla="val 136461"/>
            </a:avLst>
          </a:prstGeom>
          <a:solidFill>
            <a:srgbClr val="FFFF00"/>
          </a:solidFill>
          <a:ln w="12700">
            <a:solidFill>
              <a:schemeClr val="tx1"/>
            </a:solidFill>
            <a:miter lim="800000"/>
            <a:headEnd/>
            <a:tailEnd/>
          </a:ln>
          <a:effectLst/>
        </p:spPr>
        <p:txBody>
          <a:bodyPr wrap="none" lIns="0" tIns="0" rIns="0" bIns="0" anchor="ctr">
            <a:spAutoFit/>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9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99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9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9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9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9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uiExpand="1" build="p"/>
      <p:bldP spid="10199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p:txBody>
          <a:bodyPr/>
          <a:lstStyle/>
          <a:p>
            <a:r>
              <a:rPr lang="en-US"/>
              <a:t>© 3M 2007.  All Rights Reserved.</a:t>
            </a:r>
          </a:p>
        </p:txBody>
      </p:sp>
      <p:sp>
        <p:nvSpPr>
          <p:cNvPr id="1036290" name="Rectangle 2"/>
          <p:cNvSpPr>
            <a:spLocks noGrp="1" noChangeArrowheads="1"/>
          </p:cNvSpPr>
          <p:nvPr>
            <p:ph type="title"/>
          </p:nvPr>
        </p:nvSpPr>
        <p:spPr/>
        <p:txBody>
          <a:bodyPr/>
          <a:lstStyle/>
          <a:p>
            <a:r>
              <a:rPr lang="en-US"/>
              <a:t>Mise en oeuvre</a:t>
            </a:r>
          </a:p>
        </p:txBody>
      </p:sp>
      <p:sp>
        <p:nvSpPr>
          <p:cNvPr id="1036291" name="Rectangle 3"/>
          <p:cNvSpPr>
            <a:spLocks noGrp="1" noChangeArrowheads="1"/>
          </p:cNvSpPr>
          <p:nvPr>
            <p:ph type="body" idx="1"/>
          </p:nvPr>
        </p:nvSpPr>
        <p:spPr>
          <a:xfrm>
            <a:off x="287338" y="1125538"/>
            <a:ext cx="8713787" cy="2590800"/>
          </a:xfrm>
          <a:noFill/>
        </p:spPr>
        <p:txBody>
          <a:bodyPr/>
          <a:lstStyle/>
          <a:p>
            <a:r>
              <a:rPr lang="en-US" sz="2800"/>
              <a:t>Fibre </a:t>
            </a:r>
            <a:r>
              <a:rPr lang="en-US" sz="2800" b="1">
                <a:solidFill>
                  <a:srgbClr val="FF0000"/>
                </a:solidFill>
              </a:rPr>
              <a:t>900µm structure serrée</a:t>
            </a:r>
          </a:p>
          <a:p>
            <a:pPr lvl="1"/>
            <a:r>
              <a:rPr lang="en-US" sz="2200"/>
              <a:t>Repérer la longueur à dénuder (30mm à 40mm)</a:t>
            </a:r>
          </a:p>
          <a:p>
            <a:pPr lvl="1"/>
            <a:r>
              <a:rPr lang="en-US" sz="2200"/>
              <a:t>Dénuder le 900µm en utilisant l’empreinte 900µm de la pince.</a:t>
            </a:r>
          </a:p>
          <a:p>
            <a:pPr lvl="1"/>
            <a:r>
              <a:rPr lang="en-US" sz="2200"/>
              <a:t>Dénuder le 250µm sur la même longueur en utilisant l’empreinte 250µm.</a:t>
            </a:r>
          </a:p>
          <a:p>
            <a:pPr lvl="1"/>
            <a:r>
              <a:rPr lang="en-US" sz="2200"/>
              <a:t>Nettoyer la fibre avec du papier de nettoyage imbibé d’alcool.</a:t>
            </a:r>
          </a:p>
        </p:txBody>
      </p:sp>
      <p:pic>
        <p:nvPicPr>
          <p:cNvPr id="1036292" name="Picture 4"/>
          <p:cNvPicPr>
            <a:picLocks noChangeAspect="1" noChangeArrowheads="1"/>
          </p:cNvPicPr>
          <p:nvPr/>
        </p:nvPicPr>
        <p:blipFill>
          <a:blip r:embed="rId3" cstate="print"/>
          <a:srcRect/>
          <a:stretch>
            <a:fillRect/>
          </a:stretch>
        </p:blipFill>
        <p:spPr bwMode="auto">
          <a:xfrm>
            <a:off x="4284663" y="3860800"/>
            <a:ext cx="3570287" cy="2592388"/>
          </a:xfrm>
          <a:prstGeom prst="rect">
            <a:avLst/>
          </a:prstGeom>
          <a:noFill/>
          <a:ln w="9525">
            <a:noFill/>
            <a:miter lim="800000"/>
            <a:headEnd/>
            <a:tailEnd/>
          </a:ln>
          <a:effectLst/>
        </p:spPr>
      </p:pic>
      <p:pic>
        <p:nvPicPr>
          <p:cNvPr id="1036293" name="Picture 5"/>
          <p:cNvPicPr>
            <a:picLocks noChangeAspect="1" noChangeArrowheads="1"/>
          </p:cNvPicPr>
          <p:nvPr/>
        </p:nvPicPr>
        <p:blipFill>
          <a:blip r:embed="rId4" cstate="print"/>
          <a:srcRect/>
          <a:stretch>
            <a:fillRect/>
          </a:stretch>
        </p:blipFill>
        <p:spPr bwMode="auto">
          <a:xfrm>
            <a:off x="431800" y="3860800"/>
            <a:ext cx="3852863" cy="2592388"/>
          </a:xfrm>
          <a:prstGeom prst="rect">
            <a:avLst/>
          </a:prstGeom>
          <a:noFill/>
          <a:ln w="9525">
            <a:noFill/>
            <a:miter lim="800000"/>
            <a:headEnd/>
            <a:tailEnd/>
          </a:ln>
          <a:effectLst/>
        </p:spPr>
      </p:pic>
      <p:sp>
        <p:nvSpPr>
          <p:cNvPr id="1036294" name="AutoShape 6"/>
          <p:cNvSpPr>
            <a:spLocks noChangeArrowheads="1"/>
          </p:cNvSpPr>
          <p:nvPr/>
        </p:nvSpPr>
        <p:spPr bwMode="auto">
          <a:xfrm>
            <a:off x="1835150" y="5265738"/>
            <a:ext cx="1223963" cy="179387"/>
          </a:xfrm>
          <a:prstGeom prst="leftRightArrow">
            <a:avLst>
              <a:gd name="adj1" fmla="val 50000"/>
              <a:gd name="adj2" fmla="val 136461"/>
            </a:avLst>
          </a:prstGeom>
          <a:solidFill>
            <a:srgbClr val="FFFF00"/>
          </a:solidFill>
          <a:ln w="12700">
            <a:solidFill>
              <a:schemeClr val="tx1"/>
            </a:solidFill>
            <a:miter lim="800000"/>
            <a:headEnd/>
            <a:tailEnd/>
          </a:ln>
          <a:effectLst/>
        </p:spPr>
        <p:txBody>
          <a:bodyPr wrap="none" lIns="0" tIns="0" rIns="0" bIns="0" anchor="ctr">
            <a:spAutoFit/>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6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6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6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6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6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6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uiExpand="1" build="p"/>
      <p:bldP spid="10362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p:txBody>
          <a:bodyPr/>
          <a:lstStyle/>
          <a:p>
            <a:r>
              <a:rPr lang="en-US"/>
              <a:t>© 3M 2007.  All Rights Reserved.</a:t>
            </a:r>
          </a:p>
        </p:txBody>
      </p:sp>
      <p:pic>
        <p:nvPicPr>
          <p:cNvPr id="1028101" name="Picture 5"/>
          <p:cNvPicPr>
            <a:picLocks noChangeAspect="1" noChangeArrowheads="1"/>
          </p:cNvPicPr>
          <p:nvPr/>
        </p:nvPicPr>
        <p:blipFill>
          <a:blip r:embed="rId3" cstate="print"/>
          <a:srcRect/>
          <a:stretch>
            <a:fillRect/>
          </a:stretch>
        </p:blipFill>
        <p:spPr bwMode="auto">
          <a:xfrm>
            <a:off x="4284663" y="3860800"/>
            <a:ext cx="3311525" cy="2603500"/>
          </a:xfrm>
          <a:prstGeom prst="rect">
            <a:avLst/>
          </a:prstGeom>
          <a:noFill/>
          <a:ln w="9525">
            <a:noFill/>
            <a:miter lim="800000"/>
            <a:headEnd/>
            <a:tailEnd/>
          </a:ln>
          <a:effectLst/>
        </p:spPr>
      </p:pic>
      <p:sp>
        <p:nvSpPr>
          <p:cNvPr id="1028098" name="Rectangle 2"/>
          <p:cNvSpPr>
            <a:spLocks noGrp="1" noChangeArrowheads="1"/>
          </p:cNvSpPr>
          <p:nvPr>
            <p:ph type="title"/>
          </p:nvPr>
        </p:nvSpPr>
        <p:spPr/>
        <p:txBody>
          <a:bodyPr/>
          <a:lstStyle/>
          <a:p>
            <a:r>
              <a:rPr lang="en-US"/>
              <a:t>Mise en oeuvre</a:t>
            </a:r>
          </a:p>
        </p:txBody>
      </p:sp>
      <p:sp>
        <p:nvSpPr>
          <p:cNvPr id="1028099" name="Rectangle 3"/>
          <p:cNvSpPr>
            <a:spLocks noGrp="1" noChangeArrowheads="1"/>
          </p:cNvSpPr>
          <p:nvPr>
            <p:ph type="body" idx="1"/>
          </p:nvPr>
        </p:nvSpPr>
        <p:spPr>
          <a:xfrm>
            <a:off x="503238" y="1233488"/>
            <a:ext cx="8567737" cy="1800225"/>
          </a:xfrm>
          <a:noFill/>
        </p:spPr>
        <p:txBody>
          <a:bodyPr/>
          <a:lstStyle/>
          <a:p>
            <a:r>
              <a:rPr lang="en-US" sz="2800"/>
              <a:t>Fibre </a:t>
            </a:r>
            <a:r>
              <a:rPr lang="en-US" sz="2800" b="1"/>
              <a:t>250µm</a:t>
            </a:r>
          </a:p>
          <a:p>
            <a:pPr lvl="1"/>
            <a:r>
              <a:rPr lang="en-US" sz="2200"/>
              <a:t>Repérer la longueur à dénuder (30mm à 40mm)</a:t>
            </a:r>
          </a:p>
          <a:p>
            <a:pPr lvl="1"/>
            <a:r>
              <a:rPr lang="en-US" sz="2200"/>
              <a:t>Dénuder le 250µm en utilisant l’empreinte 250µm de la pince.</a:t>
            </a:r>
          </a:p>
          <a:p>
            <a:pPr lvl="1"/>
            <a:r>
              <a:rPr lang="en-US" sz="2200"/>
              <a:t>Nettoyer la fibre avec du papier de nettoyage imbibé d’alcool.</a:t>
            </a:r>
          </a:p>
        </p:txBody>
      </p:sp>
      <p:pic>
        <p:nvPicPr>
          <p:cNvPr id="1028106" name="Picture 10"/>
          <p:cNvPicPr>
            <a:picLocks noChangeAspect="1" noChangeArrowheads="1"/>
          </p:cNvPicPr>
          <p:nvPr/>
        </p:nvPicPr>
        <p:blipFill>
          <a:blip r:embed="rId4" cstate="print"/>
          <a:srcRect/>
          <a:stretch>
            <a:fillRect/>
          </a:stretch>
        </p:blipFill>
        <p:spPr bwMode="auto">
          <a:xfrm>
            <a:off x="431800" y="3860800"/>
            <a:ext cx="3852863" cy="2592388"/>
          </a:xfrm>
          <a:prstGeom prst="rect">
            <a:avLst/>
          </a:prstGeom>
          <a:noFill/>
          <a:ln w="9525">
            <a:noFill/>
            <a:miter lim="800000"/>
            <a:headEnd/>
            <a:tailEnd/>
          </a:ln>
          <a:effectLst/>
        </p:spPr>
      </p:pic>
      <p:sp>
        <p:nvSpPr>
          <p:cNvPr id="1028107" name="AutoShape 11"/>
          <p:cNvSpPr>
            <a:spLocks noChangeArrowheads="1"/>
          </p:cNvSpPr>
          <p:nvPr/>
        </p:nvSpPr>
        <p:spPr bwMode="auto">
          <a:xfrm>
            <a:off x="1835150" y="5265738"/>
            <a:ext cx="1223963" cy="179387"/>
          </a:xfrm>
          <a:prstGeom prst="leftRightArrow">
            <a:avLst>
              <a:gd name="adj1" fmla="val 50000"/>
              <a:gd name="adj2" fmla="val 136461"/>
            </a:avLst>
          </a:prstGeom>
          <a:solidFill>
            <a:srgbClr val="FFFF00"/>
          </a:solidFill>
          <a:ln w="12700">
            <a:solidFill>
              <a:schemeClr val="tx1"/>
            </a:solidFill>
            <a:miter lim="800000"/>
            <a:headEnd/>
            <a:tailEnd/>
          </a:ln>
          <a:effectLst/>
        </p:spPr>
        <p:txBody>
          <a:bodyPr wrap="none" lIns="0" tIns="0" rIns="0" bIns="0" anchor="ctr">
            <a:spAutoFit/>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8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8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8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99" grpId="0" uiExpand="1" build="p"/>
      <p:bldP spid="10281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e la date 3"/>
          <p:cNvSpPr>
            <a:spLocks noGrp="1"/>
          </p:cNvSpPr>
          <p:nvPr>
            <p:ph type="dt" sz="half" idx="10"/>
          </p:nvPr>
        </p:nvSpPr>
        <p:spPr/>
        <p:txBody>
          <a:bodyPr/>
          <a:lstStyle/>
          <a:p>
            <a:r>
              <a:rPr lang="en-US"/>
              <a:t>© 3M 2007.  All Rights Reserved.</a:t>
            </a:r>
          </a:p>
        </p:txBody>
      </p:sp>
      <p:pic>
        <p:nvPicPr>
          <p:cNvPr id="1038366" name="Picture 30"/>
          <p:cNvPicPr>
            <a:picLocks noChangeAspect="1" noChangeArrowheads="1"/>
          </p:cNvPicPr>
          <p:nvPr/>
        </p:nvPicPr>
        <p:blipFill>
          <a:blip r:embed="rId3" cstate="print"/>
          <a:srcRect/>
          <a:stretch>
            <a:fillRect/>
          </a:stretch>
        </p:blipFill>
        <p:spPr bwMode="auto">
          <a:xfrm>
            <a:off x="5724525" y="296863"/>
            <a:ext cx="3251200" cy="2174875"/>
          </a:xfrm>
          <a:prstGeom prst="rect">
            <a:avLst/>
          </a:prstGeom>
          <a:noFill/>
          <a:ln w="3175">
            <a:noFill/>
            <a:miter lim="800000"/>
            <a:headEnd/>
            <a:tailEnd/>
          </a:ln>
          <a:effectLst/>
        </p:spPr>
      </p:pic>
      <p:sp>
        <p:nvSpPr>
          <p:cNvPr id="1038341" name="Rectangle 5"/>
          <p:cNvSpPr>
            <a:spLocks noGrp="1" noChangeArrowheads="1"/>
          </p:cNvSpPr>
          <p:nvPr>
            <p:ph type="title"/>
          </p:nvPr>
        </p:nvSpPr>
        <p:spPr/>
        <p:txBody>
          <a:bodyPr/>
          <a:lstStyle/>
          <a:p>
            <a:r>
              <a:rPr lang="en-US"/>
              <a:t>Préparation de la Fibre</a:t>
            </a:r>
          </a:p>
        </p:txBody>
      </p:sp>
      <p:sp>
        <p:nvSpPr>
          <p:cNvPr id="1038357" name="Rectangle 21"/>
          <p:cNvSpPr>
            <a:spLocks noGrp="1" noChangeArrowheads="1"/>
          </p:cNvSpPr>
          <p:nvPr>
            <p:ph type="body" idx="1"/>
          </p:nvPr>
        </p:nvSpPr>
        <p:spPr>
          <a:xfrm>
            <a:off x="250825" y="1089025"/>
            <a:ext cx="5257800" cy="5400675"/>
          </a:xfrm>
          <a:noFill/>
          <a:ln/>
        </p:spPr>
        <p:txBody>
          <a:bodyPr/>
          <a:lstStyle/>
          <a:p>
            <a:r>
              <a:rPr lang="en-US"/>
              <a:t>Préparation de la cliveuse</a:t>
            </a:r>
          </a:p>
          <a:p>
            <a:pPr lvl="1"/>
            <a:r>
              <a:rPr lang="en-US"/>
              <a:t>S’assurer que le chariot porte-lame n°4 est en position AVANT, si ce n’est pas le cas, lever le couvercle n°2 et amener le chariot n°4 en position avant.</a:t>
            </a:r>
          </a:p>
          <a:p>
            <a:pPr lvl="1"/>
            <a:r>
              <a:rPr lang="en-US"/>
              <a:t>Placer la fibre dans le Vé approprié selon la fibre utilisée 900µm ou 250µm</a:t>
            </a:r>
          </a:p>
          <a:p>
            <a:pPr lvl="1"/>
            <a:r>
              <a:rPr lang="en-US" b="1">
                <a:solidFill>
                  <a:srgbClr val="333333"/>
                </a:solidFill>
              </a:rPr>
              <a:t>Si la fibre présente un arc rémanent, l’orienter de telle sorte que l’arc soit dirigé vers le bas pour “être pris” dans le vé.</a:t>
            </a:r>
            <a:endParaRPr lang="en-US">
              <a:solidFill>
                <a:srgbClr val="FF0000"/>
              </a:solidFill>
            </a:endParaRPr>
          </a:p>
          <a:p>
            <a:pPr lvl="1"/>
            <a:r>
              <a:rPr lang="en-US"/>
              <a:t>Ajuster l’extrémité du 250µm ou 900µm au </a:t>
            </a:r>
          </a:p>
          <a:p>
            <a:pPr lvl="1">
              <a:buFont typeface="Wingdings" pitchFamily="2" charset="2"/>
              <a:buNone/>
            </a:pPr>
            <a:r>
              <a:rPr lang="en-US"/>
              <a:t>	trait repère 8mm de la cliveuse</a:t>
            </a:r>
          </a:p>
          <a:p>
            <a:pPr lvl="1"/>
            <a:r>
              <a:rPr lang="en-US"/>
              <a:t>Fermer le couvercle n°1 de maintien de la fibre</a:t>
            </a:r>
          </a:p>
          <a:p>
            <a:pPr lvl="1"/>
            <a:r>
              <a:rPr lang="en-US"/>
              <a:t>Fermer le couvercle n°2 cache-lame et vérifier que la fibre est droite</a:t>
            </a:r>
          </a:p>
        </p:txBody>
      </p:sp>
      <p:sp>
        <p:nvSpPr>
          <p:cNvPr id="1038359" name="AutoShape 23"/>
          <p:cNvSpPr>
            <a:spLocks noChangeArrowheads="1"/>
          </p:cNvSpPr>
          <p:nvPr/>
        </p:nvSpPr>
        <p:spPr bwMode="auto">
          <a:xfrm rot="10800000">
            <a:off x="7235825" y="584200"/>
            <a:ext cx="323850" cy="468313"/>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grpSp>
        <p:nvGrpSpPr>
          <p:cNvPr id="1038365" name="Group 29"/>
          <p:cNvGrpSpPr>
            <a:grpSpLocks/>
          </p:cNvGrpSpPr>
          <p:nvPr/>
        </p:nvGrpSpPr>
        <p:grpSpPr bwMode="auto">
          <a:xfrm>
            <a:off x="5327650" y="3119438"/>
            <a:ext cx="3781425" cy="3117850"/>
            <a:chOff x="3356" y="1965"/>
            <a:chExt cx="2382" cy="1964"/>
          </a:xfrm>
        </p:grpSpPr>
        <p:grpSp>
          <p:nvGrpSpPr>
            <p:cNvPr id="1038342" name="Group 6"/>
            <p:cNvGrpSpPr>
              <a:grpSpLocks/>
            </p:cNvGrpSpPr>
            <p:nvPr/>
          </p:nvGrpSpPr>
          <p:grpSpPr bwMode="auto">
            <a:xfrm>
              <a:off x="3357" y="1965"/>
              <a:ext cx="2381" cy="1964"/>
              <a:chOff x="3311" y="1693"/>
              <a:chExt cx="2381" cy="1964"/>
            </a:xfrm>
          </p:grpSpPr>
          <p:pic>
            <p:nvPicPr>
              <p:cNvPr id="1038343" name="Picture 7"/>
              <p:cNvPicPr>
                <a:picLocks noChangeAspect="1" noChangeArrowheads="1"/>
              </p:cNvPicPr>
              <p:nvPr/>
            </p:nvPicPr>
            <p:blipFill>
              <a:blip r:embed="rId4" cstate="print"/>
              <a:srcRect/>
              <a:stretch>
                <a:fillRect/>
              </a:stretch>
            </p:blipFill>
            <p:spPr bwMode="auto">
              <a:xfrm>
                <a:off x="3311" y="1693"/>
                <a:ext cx="2381" cy="1964"/>
              </a:xfrm>
              <a:prstGeom prst="rect">
                <a:avLst/>
              </a:prstGeom>
              <a:noFill/>
              <a:ln w="9525">
                <a:noFill/>
                <a:miter lim="800000"/>
                <a:headEnd/>
                <a:tailEnd/>
              </a:ln>
              <a:effectLst/>
            </p:spPr>
          </p:pic>
          <p:grpSp>
            <p:nvGrpSpPr>
              <p:cNvPr id="1038344" name="Group 8"/>
              <p:cNvGrpSpPr>
                <a:grpSpLocks/>
              </p:cNvGrpSpPr>
              <p:nvPr/>
            </p:nvGrpSpPr>
            <p:grpSpPr bwMode="auto">
              <a:xfrm>
                <a:off x="3923" y="2341"/>
                <a:ext cx="159" cy="159"/>
                <a:chOff x="975" y="3725"/>
                <a:chExt cx="159" cy="159"/>
              </a:xfrm>
            </p:grpSpPr>
            <p:sp>
              <p:nvSpPr>
                <p:cNvPr id="1038345" name="Oval 9"/>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38346" name="Text Box 10"/>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1</a:t>
                  </a:r>
                </a:p>
              </p:txBody>
            </p:sp>
          </p:grpSp>
          <p:grpSp>
            <p:nvGrpSpPr>
              <p:cNvPr id="1038347" name="Group 11"/>
              <p:cNvGrpSpPr>
                <a:grpSpLocks/>
              </p:cNvGrpSpPr>
              <p:nvPr/>
            </p:nvGrpSpPr>
            <p:grpSpPr bwMode="auto">
              <a:xfrm>
                <a:off x="4604" y="2205"/>
                <a:ext cx="159" cy="159"/>
                <a:chOff x="975" y="3725"/>
                <a:chExt cx="159" cy="159"/>
              </a:xfrm>
            </p:grpSpPr>
            <p:sp>
              <p:nvSpPr>
                <p:cNvPr id="1038348" name="Oval 12"/>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38349" name="Text Box 13"/>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2</a:t>
                  </a:r>
                </a:p>
              </p:txBody>
            </p:sp>
          </p:grpSp>
          <p:grpSp>
            <p:nvGrpSpPr>
              <p:cNvPr id="1038350" name="Group 14"/>
              <p:cNvGrpSpPr>
                <a:grpSpLocks/>
              </p:cNvGrpSpPr>
              <p:nvPr/>
            </p:nvGrpSpPr>
            <p:grpSpPr bwMode="auto">
              <a:xfrm>
                <a:off x="5057" y="1842"/>
                <a:ext cx="159" cy="159"/>
                <a:chOff x="975" y="3725"/>
                <a:chExt cx="159" cy="159"/>
              </a:xfrm>
            </p:grpSpPr>
            <p:sp>
              <p:nvSpPr>
                <p:cNvPr id="1038351" name="Oval 15"/>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38352" name="Text Box 16"/>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3</a:t>
                  </a:r>
                </a:p>
              </p:txBody>
            </p:sp>
          </p:grpSp>
          <p:grpSp>
            <p:nvGrpSpPr>
              <p:cNvPr id="1038353" name="Group 17"/>
              <p:cNvGrpSpPr>
                <a:grpSpLocks/>
              </p:cNvGrpSpPr>
              <p:nvPr/>
            </p:nvGrpSpPr>
            <p:grpSpPr bwMode="auto">
              <a:xfrm>
                <a:off x="4536" y="3430"/>
                <a:ext cx="159" cy="159"/>
                <a:chOff x="975" y="3725"/>
                <a:chExt cx="159" cy="159"/>
              </a:xfrm>
            </p:grpSpPr>
            <p:sp>
              <p:nvSpPr>
                <p:cNvPr id="1038354" name="Oval 18"/>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38355" name="Text Box 19"/>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4</a:t>
                  </a:r>
                </a:p>
              </p:txBody>
            </p:sp>
          </p:grpSp>
          <p:sp>
            <p:nvSpPr>
              <p:cNvPr id="1038356" name="Line 20"/>
              <p:cNvSpPr>
                <a:spLocks noChangeShapeType="1"/>
              </p:cNvSpPr>
              <p:nvPr/>
            </p:nvSpPr>
            <p:spPr bwMode="auto">
              <a:xfrm>
                <a:off x="5035" y="2659"/>
                <a:ext cx="362" cy="0"/>
              </a:xfrm>
              <a:prstGeom prst="line">
                <a:avLst/>
              </a:prstGeom>
              <a:noFill/>
              <a:ln w="12700">
                <a:solidFill>
                  <a:schemeClr val="bg1"/>
                </a:solidFill>
                <a:round/>
                <a:headEnd/>
                <a:tailEnd/>
              </a:ln>
              <a:effectLst/>
            </p:spPr>
            <p:txBody>
              <a:bodyPr/>
              <a:lstStyle/>
              <a:p>
                <a:endParaRPr lang="fr-FR"/>
              </a:p>
            </p:txBody>
          </p:sp>
        </p:grpSp>
        <p:sp>
          <p:nvSpPr>
            <p:cNvPr id="1038364" name="Line 28"/>
            <p:cNvSpPr>
              <a:spLocks noChangeShapeType="1"/>
            </p:cNvSpPr>
            <p:nvPr/>
          </p:nvSpPr>
          <p:spPr bwMode="auto">
            <a:xfrm flipH="1">
              <a:off x="3356" y="2931"/>
              <a:ext cx="431" cy="0"/>
            </a:xfrm>
            <a:prstGeom prst="line">
              <a:avLst/>
            </a:prstGeom>
            <a:noFill/>
            <a:ln w="12700">
              <a:solidFill>
                <a:srgbClr val="FF0000"/>
              </a:solidFill>
              <a:round/>
              <a:headEnd/>
              <a:tailEnd/>
            </a:ln>
            <a:effectLst/>
          </p:spPr>
          <p:txBody>
            <a:bodyPr/>
            <a:lstStyle/>
            <a:p>
              <a:endParaRPr lang="fr-FR"/>
            </a:p>
          </p:txBody>
        </p:sp>
      </p:grpSp>
      <p:sp>
        <p:nvSpPr>
          <p:cNvPr id="1038367" name="AutoShape 31"/>
          <p:cNvSpPr>
            <a:spLocks noChangeArrowheads="1"/>
          </p:cNvSpPr>
          <p:nvPr/>
        </p:nvSpPr>
        <p:spPr bwMode="auto">
          <a:xfrm rot="21600000">
            <a:off x="7272338" y="6165850"/>
            <a:ext cx="323850" cy="468313"/>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sp>
        <p:nvSpPr>
          <p:cNvPr id="1038368" name="AutoShape 32"/>
          <p:cNvSpPr>
            <a:spLocks noChangeArrowheads="1"/>
          </p:cNvSpPr>
          <p:nvPr/>
        </p:nvSpPr>
        <p:spPr bwMode="auto">
          <a:xfrm rot="5400000">
            <a:off x="6228557" y="1412081"/>
            <a:ext cx="323850" cy="468313"/>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sp>
        <p:nvSpPr>
          <p:cNvPr id="1038369" name="AutoShape 33"/>
          <p:cNvSpPr>
            <a:spLocks noChangeArrowheads="1"/>
          </p:cNvSpPr>
          <p:nvPr/>
        </p:nvSpPr>
        <p:spPr bwMode="auto">
          <a:xfrm rot="10800000">
            <a:off x="6264275" y="3644900"/>
            <a:ext cx="323850" cy="468313"/>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sp>
        <p:nvSpPr>
          <p:cNvPr id="1038370" name="AutoShape 34"/>
          <p:cNvSpPr>
            <a:spLocks noChangeArrowheads="1"/>
          </p:cNvSpPr>
          <p:nvPr/>
        </p:nvSpPr>
        <p:spPr bwMode="auto">
          <a:xfrm rot="10800000">
            <a:off x="7343775" y="3392488"/>
            <a:ext cx="323850" cy="468312"/>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835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835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8367"/>
                                        </p:tgtEl>
                                        <p:attrNameLst>
                                          <p:attrName>style.visibility</p:attrName>
                                        </p:attrNameLst>
                                      </p:cBhvr>
                                      <p:to>
                                        <p:strVal val="visible"/>
                                      </p:to>
                                    </p:set>
                                  </p:childTnLst>
                                </p:cTn>
                              </p:par>
                              <p:par>
                                <p:cTn id="11" presetID="35" presetClass="emph" presetSubtype="0" repeatCount="indefinite" fill="hold" grpId="1" nodeType="withEffect">
                                  <p:stCondLst>
                                    <p:cond delay="0"/>
                                  </p:stCondLst>
                                  <p:endCondLst>
                                    <p:cond evt="onNext" delay="0">
                                      <p:tgtEl>
                                        <p:sldTgt/>
                                      </p:tgtEl>
                                    </p:cond>
                                  </p:endCondLst>
                                  <p:childTnLst>
                                    <p:anim calcmode="discrete" valueType="str">
                                      <p:cBhvr>
                                        <p:cTn id="12" dur="1000" fill="hold"/>
                                        <p:tgtEl>
                                          <p:spTgt spid="1038367"/>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835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8368"/>
                                        </p:tgtEl>
                                        <p:attrNameLst>
                                          <p:attrName>style.visibility</p:attrName>
                                        </p:attrNameLst>
                                      </p:cBhvr>
                                      <p:to>
                                        <p:strVal val="visible"/>
                                      </p:to>
                                    </p:set>
                                  </p:childTnLst>
                                </p:cTn>
                              </p:par>
                              <p:par>
                                <p:cTn id="19" presetID="35" presetClass="emph" presetSubtype="0" repeatCount="indefinite" fill="hold" grpId="1" nodeType="withEffect">
                                  <p:stCondLst>
                                    <p:cond delay="0"/>
                                  </p:stCondLst>
                                  <p:endCondLst>
                                    <p:cond evt="onNext" delay="0">
                                      <p:tgtEl>
                                        <p:sldTgt/>
                                      </p:tgtEl>
                                    </p:cond>
                                  </p:endCondLst>
                                  <p:childTnLst>
                                    <p:anim calcmode="discrete" valueType="str">
                                      <p:cBhvr>
                                        <p:cTn id="20" dur="1000" fill="hold"/>
                                        <p:tgtEl>
                                          <p:spTgt spid="1038368"/>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8357">
                                            <p:txEl>
                                              <p:pRg st="3" end="3"/>
                                            </p:txEl>
                                          </p:spTgt>
                                        </p:tgtEl>
                                        <p:attrNameLst>
                                          <p:attrName>style.visibility</p:attrName>
                                        </p:attrNameLst>
                                      </p:cBhvr>
                                      <p:to>
                                        <p:strVal val="visible"/>
                                      </p:to>
                                    </p:set>
                                  </p:childTnLst>
                                </p:cTn>
                              </p:par>
                              <p:par>
                                <p:cTn id="25" presetID="1" presetClass="exit" presetSubtype="0" fill="hold" grpId="2" nodeType="withEffect">
                                  <p:stCondLst>
                                    <p:cond delay="0"/>
                                  </p:stCondLst>
                                  <p:childTnLst>
                                    <p:set>
                                      <p:cBhvr>
                                        <p:cTn id="26" dur="1" fill="hold">
                                          <p:stCondLst>
                                            <p:cond delay="0"/>
                                          </p:stCondLst>
                                        </p:cTn>
                                        <p:tgtEl>
                                          <p:spTgt spid="103836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8357">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8357">
                                            <p:txEl>
                                              <p:pRg st="5" end="5"/>
                                            </p:txEl>
                                          </p:spTgt>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103836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38359"/>
                                        </p:tgtEl>
                                        <p:attrNameLst>
                                          <p:attrName>style.visibility</p:attrName>
                                        </p:attrNameLst>
                                      </p:cBhvr>
                                      <p:to>
                                        <p:strVal val="visible"/>
                                      </p:to>
                                    </p:set>
                                  </p:childTnLst>
                                </p:cTn>
                              </p:par>
                              <p:par>
                                <p:cTn id="37" presetID="35" presetClass="emph" presetSubtype="0" repeatCount="indefinite" fill="hold" grpId="1" nodeType="withEffect">
                                  <p:stCondLst>
                                    <p:cond delay="0"/>
                                  </p:stCondLst>
                                  <p:childTnLst>
                                    <p:anim calcmode="discrete" valueType="str">
                                      <p:cBhvr>
                                        <p:cTn id="38" dur="1000" fill="hold"/>
                                        <p:tgtEl>
                                          <p:spTgt spid="1038359"/>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38357">
                                            <p:txEl>
                                              <p:pRg st="6" end="6"/>
                                            </p:txEl>
                                          </p:spTgt>
                                        </p:tgtEl>
                                        <p:attrNameLst>
                                          <p:attrName>style.visibility</p:attrName>
                                        </p:attrNameLst>
                                      </p:cBhvr>
                                      <p:to>
                                        <p:strVal val="visible"/>
                                      </p:to>
                                    </p:set>
                                  </p:childTnLst>
                                </p:cTn>
                              </p:par>
                              <p:par>
                                <p:cTn id="43" presetID="1" presetClass="exit" presetSubtype="0" fill="hold" grpId="2" nodeType="withEffect">
                                  <p:stCondLst>
                                    <p:cond delay="0"/>
                                  </p:stCondLst>
                                  <p:childTnLst>
                                    <p:set>
                                      <p:cBhvr>
                                        <p:cTn id="44" dur="1" fill="hold">
                                          <p:stCondLst>
                                            <p:cond delay="0"/>
                                          </p:stCondLst>
                                        </p:cTn>
                                        <p:tgtEl>
                                          <p:spTgt spid="103835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038369"/>
                                        </p:tgtEl>
                                        <p:attrNameLst>
                                          <p:attrName>style.visibility</p:attrName>
                                        </p:attrNameLst>
                                      </p:cBhvr>
                                      <p:to>
                                        <p:strVal val="visible"/>
                                      </p:to>
                                    </p:set>
                                  </p:childTnLst>
                                </p:cTn>
                              </p:par>
                              <p:par>
                                <p:cTn id="47" presetID="35" presetClass="emph" presetSubtype="0" repeatCount="indefinite" fill="hold" grpId="1" nodeType="withEffect">
                                  <p:stCondLst>
                                    <p:cond delay="0"/>
                                  </p:stCondLst>
                                  <p:endCondLst>
                                    <p:cond evt="onNext" delay="0">
                                      <p:tgtEl>
                                        <p:sldTgt/>
                                      </p:tgtEl>
                                    </p:cond>
                                  </p:endCondLst>
                                  <p:childTnLst>
                                    <p:anim calcmode="discrete" valueType="str">
                                      <p:cBhvr>
                                        <p:cTn id="48" dur="1000" fill="hold"/>
                                        <p:tgtEl>
                                          <p:spTgt spid="1038369"/>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38357">
                                            <p:txEl>
                                              <p:pRg st="7" end="7"/>
                                            </p:txEl>
                                          </p:spTgt>
                                        </p:tgtEl>
                                        <p:attrNameLst>
                                          <p:attrName>style.visibility</p:attrName>
                                        </p:attrNameLst>
                                      </p:cBhvr>
                                      <p:to>
                                        <p:strVal val="visible"/>
                                      </p:to>
                                    </p:set>
                                  </p:childTnLst>
                                </p:cTn>
                              </p:par>
                              <p:par>
                                <p:cTn id="53" presetID="1" presetClass="exit" presetSubtype="0" fill="hold" grpId="2" nodeType="withEffect">
                                  <p:stCondLst>
                                    <p:cond delay="0"/>
                                  </p:stCondLst>
                                  <p:childTnLst>
                                    <p:set>
                                      <p:cBhvr>
                                        <p:cTn id="54" dur="1" fill="hold">
                                          <p:stCondLst>
                                            <p:cond delay="0"/>
                                          </p:stCondLst>
                                        </p:cTn>
                                        <p:tgtEl>
                                          <p:spTgt spid="103836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038370"/>
                                        </p:tgtEl>
                                        <p:attrNameLst>
                                          <p:attrName>style.visibility</p:attrName>
                                        </p:attrNameLst>
                                      </p:cBhvr>
                                      <p:to>
                                        <p:strVal val="visible"/>
                                      </p:to>
                                    </p:set>
                                  </p:childTnLst>
                                </p:cTn>
                              </p:par>
                              <p:par>
                                <p:cTn id="57" presetID="35" presetClass="emph" presetSubtype="0" repeatCount="indefinite" fill="hold" grpId="1" nodeType="withEffect">
                                  <p:stCondLst>
                                    <p:cond delay="0"/>
                                  </p:stCondLst>
                                  <p:endCondLst>
                                    <p:cond evt="onNext" delay="0">
                                      <p:tgtEl>
                                        <p:sldTgt/>
                                      </p:tgtEl>
                                    </p:cond>
                                  </p:endCondLst>
                                  <p:childTnLst>
                                    <p:anim calcmode="discrete" valueType="str">
                                      <p:cBhvr>
                                        <p:cTn id="58" dur="1000" fill="hold"/>
                                        <p:tgtEl>
                                          <p:spTgt spid="10383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57" grpId="0" uiExpand="1" build="p"/>
      <p:bldP spid="1038359" grpId="0" animBg="1"/>
      <p:bldP spid="1038359" grpId="1" animBg="1"/>
      <p:bldP spid="1038359" grpId="2" animBg="1"/>
      <p:bldP spid="1038367" grpId="0" animBg="1"/>
      <p:bldP spid="1038367" grpId="1" animBg="1"/>
      <p:bldP spid="1038367" grpId="2" animBg="1"/>
      <p:bldP spid="1038368" grpId="0" animBg="1"/>
      <p:bldP spid="1038368" grpId="1" animBg="1"/>
      <p:bldP spid="1038368" grpId="2" animBg="1"/>
      <p:bldP spid="1038369" grpId="0" animBg="1"/>
      <p:bldP spid="1038369" grpId="1" animBg="1"/>
      <p:bldP spid="1038369" grpId="2" animBg="1"/>
      <p:bldP spid="1038370" grpId="0" animBg="1"/>
      <p:bldP spid="103837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e la date 3"/>
          <p:cNvSpPr>
            <a:spLocks noGrp="1"/>
          </p:cNvSpPr>
          <p:nvPr>
            <p:ph type="dt" sz="half" idx="10"/>
          </p:nvPr>
        </p:nvSpPr>
        <p:spPr/>
        <p:txBody>
          <a:bodyPr/>
          <a:lstStyle/>
          <a:p>
            <a:r>
              <a:rPr lang="en-US"/>
              <a:t>© 3M 2007.  All Rights Reserved.</a:t>
            </a:r>
          </a:p>
        </p:txBody>
      </p:sp>
      <p:sp>
        <p:nvSpPr>
          <p:cNvPr id="1040386" name="Rectangle 2"/>
          <p:cNvSpPr>
            <a:spLocks noGrp="1" noChangeArrowheads="1"/>
          </p:cNvSpPr>
          <p:nvPr>
            <p:ph type="title"/>
          </p:nvPr>
        </p:nvSpPr>
        <p:spPr/>
        <p:txBody>
          <a:bodyPr/>
          <a:lstStyle/>
          <a:p>
            <a:r>
              <a:rPr lang="en-US"/>
              <a:t>Clivage de la Fibre</a:t>
            </a:r>
          </a:p>
        </p:txBody>
      </p:sp>
      <p:sp>
        <p:nvSpPr>
          <p:cNvPr id="1040387" name="Rectangle 3"/>
          <p:cNvSpPr>
            <a:spLocks noGrp="1" noChangeArrowheads="1"/>
          </p:cNvSpPr>
          <p:nvPr>
            <p:ph type="body" idx="1"/>
          </p:nvPr>
        </p:nvSpPr>
        <p:spPr>
          <a:xfrm>
            <a:off x="468313" y="1016000"/>
            <a:ext cx="4859337" cy="5329238"/>
          </a:xfrm>
          <a:noFill/>
          <a:ln/>
        </p:spPr>
        <p:txBody>
          <a:bodyPr/>
          <a:lstStyle/>
          <a:p>
            <a:pPr>
              <a:lnSpc>
                <a:spcPct val="90000"/>
              </a:lnSpc>
              <a:buFont typeface="Wingdings" pitchFamily="2" charset="2"/>
              <a:buNone/>
            </a:pPr>
            <a:endParaRPr lang="en-US"/>
          </a:p>
          <a:p>
            <a:pPr lvl="1">
              <a:lnSpc>
                <a:spcPct val="90000"/>
              </a:lnSpc>
            </a:pPr>
            <a:r>
              <a:rPr lang="en-US"/>
              <a:t>Fermer le couvercle n°3 de la poubelle sur la fibre (sans le verrouiller)</a:t>
            </a:r>
          </a:p>
          <a:p>
            <a:pPr lvl="1">
              <a:lnSpc>
                <a:spcPct val="90000"/>
              </a:lnSpc>
            </a:pPr>
            <a:r>
              <a:rPr lang="en-US"/>
              <a:t>Pousser le chariot porte-lame n°4 vers l’arrière, la fibre est alors CLIVÉE</a:t>
            </a:r>
          </a:p>
          <a:p>
            <a:pPr lvl="1">
              <a:lnSpc>
                <a:spcPct val="90000"/>
              </a:lnSpc>
            </a:pPr>
            <a:r>
              <a:rPr lang="en-US"/>
              <a:t>Le chariot porte-lame doit rester dans cette position arrière jusqu’à ce que la fibre soit libérée</a:t>
            </a:r>
          </a:p>
          <a:p>
            <a:pPr lvl="1">
              <a:lnSpc>
                <a:spcPct val="90000"/>
              </a:lnSpc>
            </a:pPr>
            <a:r>
              <a:rPr lang="en-US"/>
              <a:t>Ouvrir le couvercle cache-lame n°2, la chute de fibre tombe dans la poubelle</a:t>
            </a:r>
          </a:p>
          <a:p>
            <a:pPr lvl="1">
              <a:lnSpc>
                <a:spcPct val="90000"/>
              </a:lnSpc>
            </a:pPr>
            <a:r>
              <a:rPr lang="en-US"/>
              <a:t>Maintenir la fibre et ouvrir le couvercle de maintien n°1 pour la libérer</a:t>
            </a:r>
          </a:p>
          <a:p>
            <a:pPr lvl="1">
              <a:lnSpc>
                <a:spcPct val="90000"/>
              </a:lnSpc>
            </a:pPr>
            <a:r>
              <a:rPr lang="en-US"/>
              <a:t>Placer le chariot porte-lame n°4 en position avant pour le prochain clivage</a:t>
            </a:r>
          </a:p>
          <a:p>
            <a:pPr lvl="1">
              <a:lnSpc>
                <a:spcPct val="90000"/>
              </a:lnSpc>
            </a:pPr>
            <a:r>
              <a:rPr lang="en-US"/>
              <a:t>Après le dernier clivage, verrouiller le couvercle n°3 de la poubelle</a:t>
            </a:r>
          </a:p>
        </p:txBody>
      </p:sp>
      <p:grpSp>
        <p:nvGrpSpPr>
          <p:cNvPr id="1040388" name="Group 4"/>
          <p:cNvGrpSpPr>
            <a:grpSpLocks/>
          </p:cNvGrpSpPr>
          <p:nvPr/>
        </p:nvGrpSpPr>
        <p:grpSpPr bwMode="auto">
          <a:xfrm>
            <a:off x="5616575" y="512763"/>
            <a:ext cx="3475038" cy="5321300"/>
            <a:chOff x="3538" y="323"/>
            <a:chExt cx="2189" cy="3352"/>
          </a:xfrm>
        </p:grpSpPr>
        <p:pic>
          <p:nvPicPr>
            <p:cNvPr id="1040389" name="Picture 5" descr="7"/>
            <p:cNvPicPr>
              <a:picLocks noChangeAspect="1" noChangeArrowheads="1"/>
            </p:cNvPicPr>
            <p:nvPr/>
          </p:nvPicPr>
          <p:blipFill>
            <a:blip r:embed="rId3" cstate="print"/>
            <a:srcRect/>
            <a:stretch>
              <a:fillRect/>
            </a:stretch>
          </p:blipFill>
          <p:spPr bwMode="auto">
            <a:xfrm>
              <a:off x="3550" y="323"/>
              <a:ext cx="2177" cy="1743"/>
            </a:xfrm>
            <a:prstGeom prst="rect">
              <a:avLst/>
            </a:prstGeom>
            <a:noFill/>
          </p:spPr>
        </p:pic>
        <p:pic>
          <p:nvPicPr>
            <p:cNvPr id="1040390" name="Picture 6" descr="8"/>
            <p:cNvPicPr>
              <a:picLocks noChangeAspect="1" noChangeArrowheads="1"/>
            </p:cNvPicPr>
            <p:nvPr/>
          </p:nvPicPr>
          <p:blipFill>
            <a:blip r:embed="rId4" cstate="print"/>
            <a:srcRect/>
            <a:stretch>
              <a:fillRect/>
            </a:stretch>
          </p:blipFill>
          <p:spPr bwMode="auto">
            <a:xfrm>
              <a:off x="3538" y="2047"/>
              <a:ext cx="2189" cy="1628"/>
            </a:xfrm>
            <a:prstGeom prst="rect">
              <a:avLst/>
            </a:prstGeom>
            <a:noFill/>
          </p:spPr>
        </p:pic>
        <p:grpSp>
          <p:nvGrpSpPr>
            <p:cNvPr id="1040391" name="Group 7"/>
            <p:cNvGrpSpPr>
              <a:grpSpLocks/>
            </p:cNvGrpSpPr>
            <p:nvPr/>
          </p:nvGrpSpPr>
          <p:grpSpPr bwMode="auto">
            <a:xfrm>
              <a:off x="3833" y="2364"/>
              <a:ext cx="159" cy="159"/>
              <a:chOff x="975" y="3725"/>
              <a:chExt cx="159" cy="159"/>
            </a:xfrm>
          </p:grpSpPr>
          <p:sp>
            <p:nvSpPr>
              <p:cNvPr id="1040392" name="Oval 8"/>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40393" name="Text Box 9"/>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1</a:t>
                </a:r>
              </a:p>
            </p:txBody>
          </p:sp>
        </p:grpSp>
        <p:grpSp>
          <p:nvGrpSpPr>
            <p:cNvPr id="1040394" name="Group 10"/>
            <p:cNvGrpSpPr>
              <a:grpSpLocks/>
            </p:cNvGrpSpPr>
            <p:nvPr/>
          </p:nvGrpSpPr>
          <p:grpSpPr bwMode="auto">
            <a:xfrm>
              <a:off x="4422" y="2205"/>
              <a:ext cx="159" cy="159"/>
              <a:chOff x="975" y="3725"/>
              <a:chExt cx="159" cy="159"/>
            </a:xfrm>
          </p:grpSpPr>
          <p:sp>
            <p:nvSpPr>
              <p:cNvPr id="1040395" name="Oval 11"/>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40396" name="Text Box 12"/>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2</a:t>
                </a:r>
              </a:p>
            </p:txBody>
          </p:sp>
        </p:grpSp>
        <p:grpSp>
          <p:nvGrpSpPr>
            <p:cNvPr id="1040397" name="Group 13"/>
            <p:cNvGrpSpPr>
              <a:grpSpLocks/>
            </p:cNvGrpSpPr>
            <p:nvPr/>
          </p:nvGrpSpPr>
          <p:grpSpPr bwMode="auto">
            <a:xfrm>
              <a:off x="5057" y="2364"/>
              <a:ext cx="159" cy="159"/>
              <a:chOff x="975" y="3725"/>
              <a:chExt cx="159" cy="159"/>
            </a:xfrm>
          </p:grpSpPr>
          <p:sp>
            <p:nvSpPr>
              <p:cNvPr id="1040398" name="Oval 14"/>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40399" name="Text Box 15"/>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3</a:t>
                </a:r>
              </a:p>
            </p:txBody>
          </p:sp>
        </p:grpSp>
        <p:grpSp>
          <p:nvGrpSpPr>
            <p:cNvPr id="1040400" name="Group 16"/>
            <p:cNvGrpSpPr>
              <a:grpSpLocks/>
            </p:cNvGrpSpPr>
            <p:nvPr/>
          </p:nvGrpSpPr>
          <p:grpSpPr bwMode="auto">
            <a:xfrm>
              <a:off x="4332" y="3067"/>
              <a:ext cx="159" cy="159"/>
              <a:chOff x="975" y="3725"/>
              <a:chExt cx="159" cy="159"/>
            </a:xfrm>
          </p:grpSpPr>
          <p:sp>
            <p:nvSpPr>
              <p:cNvPr id="1040401" name="Oval 17"/>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40402" name="Text Box 18"/>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4</a:t>
                </a:r>
              </a:p>
            </p:txBody>
          </p:sp>
        </p:grpSp>
        <p:grpSp>
          <p:nvGrpSpPr>
            <p:cNvPr id="1040403" name="Group 19"/>
            <p:cNvGrpSpPr>
              <a:grpSpLocks/>
            </p:cNvGrpSpPr>
            <p:nvPr/>
          </p:nvGrpSpPr>
          <p:grpSpPr bwMode="auto">
            <a:xfrm>
              <a:off x="5057" y="527"/>
              <a:ext cx="159" cy="159"/>
              <a:chOff x="975" y="3725"/>
              <a:chExt cx="159" cy="159"/>
            </a:xfrm>
          </p:grpSpPr>
          <p:sp>
            <p:nvSpPr>
              <p:cNvPr id="1040404" name="Oval 20"/>
              <p:cNvSpPr>
                <a:spLocks noChangeArrowheads="1"/>
              </p:cNvSpPr>
              <p:nvPr/>
            </p:nvSpPr>
            <p:spPr bwMode="auto">
              <a:xfrm>
                <a:off x="975" y="3725"/>
                <a:ext cx="159" cy="159"/>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040405" name="Text Box 21"/>
              <p:cNvSpPr txBox="1">
                <a:spLocks noChangeArrowheads="1"/>
              </p:cNvSpPr>
              <p:nvPr/>
            </p:nvSpPr>
            <p:spPr bwMode="auto">
              <a:xfrm>
                <a:off x="975" y="3737"/>
                <a:ext cx="159" cy="134"/>
              </a:xfrm>
              <a:prstGeom prst="rect">
                <a:avLst/>
              </a:prstGeom>
              <a:noFill/>
              <a:ln w="9525">
                <a:noFill/>
                <a:miter lim="800000"/>
                <a:headEnd/>
                <a:tailEnd/>
              </a:ln>
              <a:effectLst/>
            </p:spPr>
            <p:txBody>
              <a:bodyPr lIns="0" tIns="0" rIns="0" bIns="0">
                <a:spAutoFit/>
              </a:bodyPr>
              <a:lstStyle/>
              <a:p>
                <a:pPr algn="ctr">
                  <a:spcBef>
                    <a:spcPct val="50000"/>
                  </a:spcBef>
                </a:pPr>
                <a:r>
                  <a:rPr lang="fr-FR" sz="1400" b="1"/>
                  <a:t>3</a:t>
                </a:r>
              </a:p>
            </p:txBody>
          </p:sp>
        </p:grpSp>
      </p:grpSp>
      <p:sp>
        <p:nvSpPr>
          <p:cNvPr id="1040406" name="Line 22"/>
          <p:cNvSpPr>
            <a:spLocks noChangeShapeType="1"/>
          </p:cNvSpPr>
          <p:nvPr/>
        </p:nvSpPr>
        <p:spPr bwMode="auto">
          <a:xfrm flipH="1" flipV="1">
            <a:off x="5616575" y="3681413"/>
            <a:ext cx="539750" cy="71437"/>
          </a:xfrm>
          <a:prstGeom prst="line">
            <a:avLst/>
          </a:prstGeom>
          <a:noFill/>
          <a:ln w="12700">
            <a:solidFill>
              <a:srgbClr val="FF0000"/>
            </a:solidFill>
            <a:round/>
            <a:headEnd/>
            <a:tailEnd/>
          </a:ln>
          <a:effectLst/>
        </p:spPr>
        <p:txBody>
          <a:bodyPr/>
          <a:lstStyle/>
          <a:p>
            <a:endParaRPr lang="fr-FR"/>
          </a:p>
        </p:txBody>
      </p:sp>
      <p:sp>
        <p:nvSpPr>
          <p:cNvPr id="1040407" name="Line 23"/>
          <p:cNvSpPr>
            <a:spLocks noChangeShapeType="1"/>
          </p:cNvSpPr>
          <p:nvPr/>
        </p:nvSpPr>
        <p:spPr bwMode="auto">
          <a:xfrm flipH="1">
            <a:off x="5616575" y="1844675"/>
            <a:ext cx="574675" cy="36513"/>
          </a:xfrm>
          <a:prstGeom prst="line">
            <a:avLst/>
          </a:prstGeom>
          <a:noFill/>
          <a:ln w="12700">
            <a:solidFill>
              <a:srgbClr val="FF0000"/>
            </a:solidFill>
            <a:round/>
            <a:headEnd/>
            <a:tailEnd/>
          </a:ln>
          <a:effectLst/>
        </p:spPr>
        <p:txBody>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0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0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0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0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03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0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8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3"/>
          <p:cNvSpPr>
            <a:spLocks noGrp="1"/>
          </p:cNvSpPr>
          <p:nvPr>
            <p:ph type="dt" sz="half" idx="10"/>
          </p:nvPr>
        </p:nvSpPr>
        <p:spPr/>
        <p:txBody>
          <a:bodyPr/>
          <a:lstStyle/>
          <a:p>
            <a:r>
              <a:rPr lang="en-US"/>
              <a:t>© 3M 2007.  All Rights Reserved.</a:t>
            </a:r>
          </a:p>
        </p:txBody>
      </p:sp>
      <p:sp>
        <p:nvSpPr>
          <p:cNvPr id="1042434" name="Rectangle 2"/>
          <p:cNvSpPr>
            <a:spLocks noGrp="1" noChangeArrowheads="1"/>
          </p:cNvSpPr>
          <p:nvPr>
            <p:ph type="title"/>
          </p:nvPr>
        </p:nvSpPr>
        <p:spPr/>
        <p:txBody>
          <a:bodyPr/>
          <a:lstStyle/>
          <a:p>
            <a:r>
              <a:rPr lang="en-US"/>
              <a:t>Mise en oeuvre (Toutes fibres)</a:t>
            </a:r>
          </a:p>
        </p:txBody>
      </p:sp>
      <p:sp>
        <p:nvSpPr>
          <p:cNvPr id="1042435" name="Rectangle 3"/>
          <p:cNvSpPr>
            <a:spLocks noGrp="1" noChangeArrowheads="1"/>
          </p:cNvSpPr>
          <p:nvPr>
            <p:ph type="body" idx="1"/>
          </p:nvPr>
        </p:nvSpPr>
        <p:spPr>
          <a:xfrm>
            <a:off x="71438" y="3140075"/>
            <a:ext cx="8316912" cy="1728788"/>
          </a:xfrm>
          <a:noFill/>
          <a:ln/>
        </p:spPr>
        <p:txBody>
          <a:bodyPr/>
          <a:lstStyle/>
          <a:p>
            <a:pPr lvl="1"/>
            <a:r>
              <a:rPr lang="en-US" sz="2400"/>
              <a:t>Ouvrir les 3 volets de l’outil d’insertion</a:t>
            </a:r>
          </a:p>
          <a:p>
            <a:pPr lvl="1"/>
            <a:r>
              <a:rPr lang="en-US" sz="2400"/>
              <a:t>Placer la fibre dans l’outil d’insertion en choisissant la rainure appropriée (semi serrée ou serrée).</a:t>
            </a:r>
          </a:p>
          <a:p>
            <a:pPr lvl="1"/>
            <a:r>
              <a:rPr lang="en-US" sz="2400"/>
              <a:t>Sans verrouiller fermer les volets</a:t>
            </a:r>
          </a:p>
        </p:txBody>
      </p:sp>
      <p:pic>
        <p:nvPicPr>
          <p:cNvPr id="1042438" name="Picture 6"/>
          <p:cNvPicPr>
            <a:picLocks noChangeAspect="1" noChangeArrowheads="1"/>
          </p:cNvPicPr>
          <p:nvPr/>
        </p:nvPicPr>
        <p:blipFill>
          <a:blip r:embed="rId3" cstate="print"/>
          <a:srcRect/>
          <a:stretch>
            <a:fillRect/>
          </a:stretch>
        </p:blipFill>
        <p:spPr bwMode="auto">
          <a:xfrm>
            <a:off x="4895850" y="4041775"/>
            <a:ext cx="3851275" cy="2486025"/>
          </a:xfrm>
          <a:prstGeom prst="rect">
            <a:avLst/>
          </a:prstGeom>
          <a:noFill/>
          <a:ln w="9525">
            <a:noFill/>
            <a:miter lim="800000"/>
            <a:headEnd/>
            <a:tailEnd/>
          </a:ln>
          <a:effectLst/>
        </p:spPr>
      </p:pic>
      <p:pic>
        <p:nvPicPr>
          <p:cNvPr id="1042440" name="Picture 8"/>
          <p:cNvPicPr>
            <a:picLocks noChangeAspect="1" noChangeArrowheads="1"/>
          </p:cNvPicPr>
          <p:nvPr/>
        </p:nvPicPr>
        <p:blipFill>
          <a:blip r:embed="rId4" cstate="print"/>
          <a:srcRect/>
          <a:stretch>
            <a:fillRect/>
          </a:stretch>
        </p:blipFill>
        <p:spPr bwMode="auto">
          <a:xfrm>
            <a:off x="468313" y="1125538"/>
            <a:ext cx="2987675" cy="1908175"/>
          </a:xfrm>
          <a:prstGeom prst="rect">
            <a:avLst/>
          </a:prstGeom>
          <a:noFill/>
          <a:ln w="9525">
            <a:noFill/>
            <a:miter lim="800000"/>
            <a:headEnd/>
            <a:tailEnd/>
          </a:ln>
          <a:effectLst/>
        </p:spPr>
      </p:pic>
      <p:pic>
        <p:nvPicPr>
          <p:cNvPr id="1042441" name="Picture 9"/>
          <p:cNvPicPr>
            <a:picLocks noChangeAspect="1" noChangeArrowheads="1"/>
          </p:cNvPicPr>
          <p:nvPr/>
        </p:nvPicPr>
        <p:blipFill>
          <a:blip r:embed="rId5" cstate="print"/>
          <a:srcRect/>
          <a:stretch>
            <a:fillRect/>
          </a:stretch>
        </p:blipFill>
        <p:spPr bwMode="auto">
          <a:xfrm>
            <a:off x="6877050" y="368300"/>
            <a:ext cx="2232025" cy="1138238"/>
          </a:xfrm>
          <a:prstGeom prst="rect">
            <a:avLst/>
          </a:prstGeom>
          <a:noFill/>
          <a:ln w="9525">
            <a:noFill/>
            <a:miter lim="800000"/>
            <a:headEnd/>
            <a:tailEnd/>
          </a:ln>
          <a:effectLst/>
        </p:spPr>
      </p:pic>
      <p:pic>
        <p:nvPicPr>
          <p:cNvPr id="1042442" name="Picture 10"/>
          <p:cNvPicPr>
            <a:picLocks noChangeAspect="1" noChangeArrowheads="1"/>
          </p:cNvPicPr>
          <p:nvPr/>
        </p:nvPicPr>
        <p:blipFill>
          <a:blip r:embed="rId6" cstate="print"/>
          <a:srcRect/>
          <a:stretch>
            <a:fillRect/>
          </a:stretch>
        </p:blipFill>
        <p:spPr bwMode="auto">
          <a:xfrm>
            <a:off x="6877050" y="1743075"/>
            <a:ext cx="2266950" cy="1290638"/>
          </a:xfrm>
          <a:prstGeom prst="rect">
            <a:avLst/>
          </a:prstGeom>
          <a:noFill/>
          <a:ln w="9525">
            <a:noFill/>
            <a:miter lim="800000"/>
            <a:headEnd/>
            <a:tailEnd/>
          </a:ln>
          <a:effectLst/>
        </p:spPr>
      </p:pic>
      <p:sp>
        <p:nvSpPr>
          <p:cNvPr id="1042446" name="Line 14"/>
          <p:cNvSpPr>
            <a:spLocks noChangeShapeType="1"/>
          </p:cNvSpPr>
          <p:nvPr/>
        </p:nvSpPr>
        <p:spPr bwMode="auto">
          <a:xfrm flipV="1">
            <a:off x="576263" y="1484313"/>
            <a:ext cx="1727200" cy="144462"/>
          </a:xfrm>
          <a:prstGeom prst="line">
            <a:avLst/>
          </a:prstGeom>
          <a:noFill/>
          <a:ln w="28575">
            <a:solidFill>
              <a:schemeClr val="bg1"/>
            </a:solidFill>
            <a:round/>
            <a:headEnd/>
            <a:tailEnd/>
          </a:ln>
          <a:effectLst/>
        </p:spPr>
        <p:txBody>
          <a:bodyPr lIns="0" tIns="0" rIns="0" bIns="0">
            <a:spAutoFit/>
          </a:bodyPr>
          <a:lstStyle/>
          <a:p>
            <a:endParaRPr lang="fr-FR"/>
          </a:p>
        </p:txBody>
      </p:sp>
      <p:sp>
        <p:nvSpPr>
          <p:cNvPr id="1042447" name="Line 15"/>
          <p:cNvSpPr>
            <a:spLocks noChangeShapeType="1"/>
          </p:cNvSpPr>
          <p:nvPr/>
        </p:nvSpPr>
        <p:spPr bwMode="auto">
          <a:xfrm flipV="1">
            <a:off x="576263" y="1881188"/>
            <a:ext cx="1692275" cy="0"/>
          </a:xfrm>
          <a:prstGeom prst="line">
            <a:avLst/>
          </a:prstGeom>
          <a:noFill/>
          <a:ln w="28575">
            <a:solidFill>
              <a:schemeClr val="bg1"/>
            </a:solidFill>
            <a:round/>
            <a:headEnd/>
            <a:tailEnd/>
          </a:ln>
          <a:effectLst/>
        </p:spPr>
        <p:txBody>
          <a:bodyPr lIns="0" tIns="0" rIns="0" bIns="0">
            <a:spAutoFit/>
          </a:bodyPr>
          <a:lstStyle/>
          <a:p>
            <a:endParaRPr lang="fr-FR"/>
          </a:p>
        </p:txBody>
      </p:sp>
      <p:grpSp>
        <p:nvGrpSpPr>
          <p:cNvPr id="1042456" name="Group 24"/>
          <p:cNvGrpSpPr>
            <a:grpSpLocks/>
          </p:cNvGrpSpPr>
          <p:nvPr/>
        </p:nvGrpSpPr>
        <p:grpSpPr bwMode="auto">
          <a:xfrm>
            <a:off x="3455988" y="1268413"/>
            <a:ext cx="3563937" cy="828675"/>
            <a:chOff x="2177" y="799"/>
            <a:chExt cx="2245" cy="522"/>
          </a:xfrm>
        </p:grpSpPr>
        <p:sp>
          <p:nvSpPr>
            <p:cNvPr id="1042445" name="Rectangle 13"/>
            <p:cNvSpPr>
              <a:spLocks noChangeArrowheads="1"/>
            </p:cNvSpPr>
            <p:nvPr/>
          </p:nvSpPr>
          <p:spPr bwMode="auto">
            <a:xfrm>
              <a:off x="2177" y="799"/>
              <a:ext cx="2245" cy="272"/>
            </a:xfrm>
            <a:prstGeom prst="rect">
              <a:avLst/>
            </a:prstGeom>
            <a:noFill/>
            <a:ln w="9525">
              <a:noFill/>
              <a:miter lim="800000"/>
              <a:headEnd/>
              <a:tailEnd/>
            </a:ln>
            <a:effectLst/>
          </p:spPr>
          <p:txBody>
            <a:bodyPr lIns="0" tIns="0" rIns="0" bIns="0"/>
            <a:lstStyle/>
            <a:p>
              <a:pPr marL="742950" lvl="1" indent="-285750">
                <a:spcBef>
                  <a:spcPct val="10000"/>
                </a:spcBef>
                <a:spcAft>
                  <a:spcPct val="20000"/>
                </a:spcAft>
                <a:buClr>
                  <a:schemeClr val="hlink"/>
                </a:buClr>
                <a:buFont typeface="Wingdings" pitchFamily="2" charset="2"/>
                <a:buNone/>
              </a:pPr>
              <a:r>
                <a:rPr lang="en-US" sz="2000" b="1" i="1">
                  <a:solidFill>
                    <a:srgbClr val="4D4D4D"/>
                  </a:solidFill>
                  <a:latin typeface="Arial Narrow" pitchFamily="34" charset="0"/>
                </a:rPr>
                <a:t>Structure SEMI SERRÉE</a:t>
              </a:r>
            </a:p>
          </p:txBody>
        </p:sp>
        <p:sp>
          <p:nvSpPr>
            <p:cNvPr id="1042448" name="Rectangle 16"/>
            <p:cNvSpPr>
              <a:spLocks noChangeArrowheads="1"/>
            </p:cNvSpPr>
            <p:nvPr/>
          </p:nvSpPr>
          <p:spPr bwMode="auto">
            <a:xfrm>
              <a:off x="2177" y="1049"/>
              <a:ext cx="2200" cy="272"/>
            </a:xfrm>
            <a:prstGeom prst="rect">
              <a:avLst/>
            </a:prstGeom>
            <a:noFill/>
            <a:ln w="9525">
              <a:noFill/>
              <a:miter lim="800000"/>
              <a:headEnd/>
              <a:tailEnd/>
            </a:ln>
            <a:effectLst/>
          </p:spPr>
          <p:txBody>
            <a:bodyPr lIns="0" tIns="0" rIns="0" bIns="0"/>
            <a:lstStyle/>
            <a:p>
              <a:pPr marL="742950" lvl="1" indent="-285750">
                <a:spcBef>
                  <a:spcPct val="10000"/>
                </a:spcBef>
                <a:spcAft>
                  <a:spcPct val="20000"/>
                </a:spcAft>
                <a:buClr>
                  <a:schemeClr val="hlink"/>
                </a:buClr>
                <a:buFont typeface="Wingdings" pitchFamily="2" charset="2"/>
                <a:buNone/>
              </a:pPr>
              <a:r>
                <a:rPr lang="en-US" sz="2000" b="1" i="1">
                  <a:solidFill>
                    <a:srgbClr val="4D4D4D"/>
                  </a:solidFill>
                  <a:latin typeface="Arial Narrow" pitchFamily="34" charset="0"/>
                </a:rPr>
                <a:t>Structure SERRÉE</a:t>
              </a:r>
            </a:p>
          </p:txBody>
        </p:sp>
      </p:grpSp>
      <p:grpSp>
        <p:nvGrpSpPr>
          <p:cNvPr id="1042457" name="Group 25"/>
          <p:cNvGrpSpPr>
            <a:grpSpLocks/>
          </p:cNvGrpSpPr>
          <p:nvPr/>
        </p:nvGrpSpPr>
        <p:grpSpPr bwMode="auto">
          <a:xfrm>
            <a:off x="3421063" y="1304925"/>
            <a:ext cx="3382962" cy="900113"/>
            <a:chOff x="2155" y="822"/>
            <a:chExt cx="2131" cy="567"/>
          </a:xfrm>
        </p:grpSpPr>
        <p:sp>
          <p:nvSpPr>
            <p:cNvPr id="1042449" name="Line 17"/>
            <p:cNvSpPr>
              <a:spLocks noChangeShapeType="1"/>
            </p:cNvSpPr>
            <p:nvPr/>
          </p:nvSpPr>
          <p:spPr bwMode="auto">
            <a:xfrm rot="10800000">
              <a:off x="2155" y="1162"/>
              <a:ext cx="294" cy="0"/>
            </a:xfrm>
            <a:prstGeom prst="line">
              <a:avLst/>
            </a:prstGeom>
            <a:noFill/>
            <a:ln w="57150">
              <a:solidFill>
                <a:schemeClr val="tx1"/>
              </a:solidFill>
              <a:round/>
              <a:headEnd/>
              <a:tailEnd type="triangle" w="med" len="med"/>
            </a:ln>
            <a:effectLst/>
          </p:spPr>
          <p:txBody>
            <a:bodyPr lIns="0" tIns="0" rIns="0" bIns="0">
              <a:spAutoFit/>
            </a:bodyPr>
            <a:lstStyle/>
            <a:p>
              <a:endParaRPr lang="fr-FR"/>
            </a:p>
          </p:txBody>
        </p:sp>
        <p:sp>
          <p:nvSpPr>
            <p:cNvPr id="1042450" name="Line 18"/>
            <p:cNvSpPr>
              <a:spLocks noChangeShapeType="1"/>
            </p:cNvSpPr>
            <p:nvPr/>
          </p:nvSpPr>
          <p:spPr bwMode="auto">
            <a:xfrm rot="10800000">
              <a:off x="2155" y="935"/>
              <a:ext cx="294" cy="0"/>
            </a:xfrm>
            <a:prstGeom prst="line">
              <a:avLst/>
            </a:prstGeom>
            <a:noFill/>
            <a:ln w="57150">
              <a:solidFill>
                <a:schemeClr val="tx1"/>
              </a:solidFill>
              <a:round/>
              <a:headEnd/>
              <a:tailEnd type="triangle" w="med" len="med"/>
            </a:ln>
            <a:effectLst/>
          </p:spPr>
          <p:txBody>
            <a:bodyPr lIns="0" tIns="0" rIns="0" bIns="0">
              <a:spAutoFit/>
            </a:bodyPr>
            <a:lstStyle/>
            <a:p>
              <a:endParaRPr lang="fr-FR"/>
            </a:p>
          </p:txBody>
        </p:sp>
        <p:sp>
          <p:nvSpPr>
            <p:cNvPr id="1042452" name="Line 20"/>
            <p:cNvSpPr>
              <a:spLocks noChangeShapeType="1"/>
            </p:cNvSpPr>
            <p:nvPr/>
          </p:nvSpPr>
          <p:spPr bwMode="auto">
            <a:xfrm flipV="1">
              <a:off x="4015" y="822"/>
              <a:ext cx="271" cy="113"/>
            </a:xfrm>
            <a:prstGeom prst="line">
              <a:avLst/>
            </a:prstGeom>
            <a:noFill/>
            <a:ln w="57150">
              <a:solidFill>
                <a:schemeClr val="tx1"/>
              </a:solidFill>
              <a:round/>
              <a:headEnd/>
              <a:tailEnd type="triangle" w="med" len="med"/>
            </a:ln>
            <a:effectLst/>
          </p:spPr>
          <p:txBody>
            <a:bodyPr lIns="0" tIns="0" rIns="0" bIns="0">
              <a:spAutoFit/>
            </a:bodyPr>
            <a:lstStyle/>
            <a:p>
              <a:endParaRPr lang="fr-FR"/>
            </a:p>
          </p:txBody>
        </p:sp>
        <p:sp>
          <p:nvSpPr>
            <p:cNvPr id="1042454" name="Line 22"/>
            <p:cNvSpPr>
              <a:spLocks noChangeShapeType="1"/>
            </p:cNvSpPr>
            <p:nvPr/>
          </p:nvSpPr>
          <p:spPr bwMode="auto">
            <a:xfrm>
              <a:off x="3674" y="1162"/>
              <a:ext cx="611" cy="227"/>
            </a:xfrm>
            <a:prstGeom prst="line">
              <a:avLst/>
            </a:prstGeom>
            <a:noFill/>
            <a:ln w="57150">
              <a:solidFill>
                <a:schemeClr val="tx1"/>
              </a:solidFill>
              <a:round/>
              <a:headEnd/>
              <a:tailEnd type="triangle" w="med" len="med"/>
            </a:ln>
            <a:effectLst/>
          </p:spPr>
          <p:txBody>
            <a:bodyPr lIns="0" tIns="0" rIns="0" bIns="0">
              <a:spAutoFit/>
            </a:bodyPr>
            <a:lstStyle/>
            <a:p>
              <a:endParaRPr lang="fr-F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2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24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24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2457"/>
                                        </p:tgtEl>
                                        <p:attrNameLst>
                                          <p:attrName>style.visibility</p:attrName>
                                        </p:attrNameLst>
                                      </p:cBhvr>
                                      <p:to>
                                        <p:strVal val="visible"/>
                                      </p:to>
                                    </p:set>
                                  </p:childTnLst>
                                </p:cTn>
                              </p:par>
                            </p:childTnLst>
                          </p:cTn>
                        </p:par>
                        <p:par>
                          <p:cTn id="15" fill="hold">
                            <p:stCondLst>
                              <p:cond delay="0"/>
                            </p:stCondLst>
                            <p:childTnLst>
                              <p:par>
                                <p:cTn id="16" presetID="35" presetClass="emph" presetSubtype="0" repeatCount="indefinite" fill="hold" nodeType="afterEffect">
                                  <p:stCondLst>
                                    <p:cond delay="0"/>
                                  </p:stCondLst>
                                  <p:endCondLst>
                                    <p:cond evt="onNext" delay="0">
                                      <p:tgtEl>
                                        <p:sldTgt/>
                                      </p:tgtEl>
                                    </p:cond>
                                  </p:endCondLst>
                                  <p:childTnLst>
                                    <p:anim calcmode="discrete" valueType="str">
                                      <p:cBhvr>
                                        <p:cTn id="17" dur="2000" fill="hold"/>
                                        <p:tgtEl>
                                          <p:spTgt spid="1042457"/>
                                        </p:tgtEl>
                                        <p:attrNameLst>
                                          <p:attrName>style.visibility</p:attrName>
                                        </p:attrNameLst>
                                      </p:cBhvr>
                                      <p:tavLst>
                                        <p:tav tm="0">
                                          <p:val>
                                            <p:strVal val="hidden"/>
                                          </p:val>
                                        </p:tav>
                                        <p:tav tm="50000">
                                          <p:val>
                                            <p:strVal val="visible"/>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42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r>
              <a:rPr lang="en-US"/>
              <a:t>© 3M 2007.  All Rights Reserved.</a:t>
            </a:r>
          </a:p>
        </p:txBody>
      </p:sp>
      <p:pic>
        <p:nvPicPr>
          <p:cNvPr id="1062923" name="Picture 11"/>
          <p:cNvPicPr>
            <a:picLocks noChangeAspect="1" noChangeArrowheads="1"/>
          </p:cNvPicPr>
          <p:nvPr/>
        </p:nvPicPr>
        <p:blipFill>
          <a:blip r:embed="rId3" cstate="print"/>
          <a:srcRect/>
          <a:stretch>
            <a:fillRect/>
          </a:stretch>
        </p:blipFill>
        <p:spPr bwMode="auto">
          <a:xfrm>
            <a:off x="1511300" y="2565400"/>
            <a:ext cx="5364163" cy="2992438"/>
          </a:xfrm>
          <a:prstGeom prst="rect">
            <a:avLst/>
          </a:prstGeom>
          <a:noFill/>
          <a:ln w="9525">
            <a:noFill/>
            <a:miter lim="800000"/>
            <a:headEnd/>
            <a:tailEnd/>
          </a:ln>
          <a:effectLst/>
        </p:spPr>
      </p:pic>
      <p:sp>
        <p:nvSpPr>
          <p:cNvPr id="1062914" name="Rectangle 2"/>
          <p:cNvSpPr>
            <a:spLocks noGrp="1" noChangeArrowheads="1"/>
          </p:cNvSpPr>
          <p:nvPr>
            <p:ph type="title"/>
          </p:nvPr>
        </p:nvSpPr>
        <p:spPr/>
        <p:txBody>
          <a:bodyPr/>
          <a:lstStyle/>
          <a:p>
            <a:r>
              <a:rPr lang="en-US"/>
              <a:t>Mise en oeuvre (Toutes fibres)</a:t>
            </a:r>
          </a:p>
        </p:txBody>
      </p:sp>
      <p:sp>
        <p:nvSpPr>
          <p:cNvPr id="1062925" name="Rectangle 13"/>
          <p:cNvSpPr>
            <a:spLocks noChangeArrowheads="1"/>
          </p:cNvSpPr>
          <p:nvPr/>
        </p:nvSpPr>
        <p:spPr bwMode="auto">
          <a:xfrm>
            <a:off x="0" y="1628775"/>
            <a:ext cx="5076825" cy="900113"/>
          </a:xfrm>
          <a:prstGeom prst="rect">
            <a:avLst/>
          </a:prstGeom>
          <a:noFill/>
          <a:ln w="9525">
            <a:noFill/>
            <a:miter lim="800000"/>
            <a:headEnd/>
            <a:tailEnd/>
          </a:ln>
          <a:effectLst/>
        </p:spPr>
        <p:txBody>
          <a:bodyPr lIns="0" tIns="0" rIns="0" bIns="0"/>
          <a:lstStyle/>
          <a:p>
            <a:pPr marL="742950" lvl="1" indent="-285750">
              <a:spcBef>
                <a:spcPct val="10000"/>
              </a:spcBef>
              <a:spcAft>
                <a:spcPct val="20000"/>
              </a:spcAft>
              <a:buClr>
                <a:schemeClr val="hlink"/>
              </a:buClr>
              <a:buFont typeface="Wingdings" pitchFamily="2" charset="2"/>
              <a:buChar char="§"/>
            </a:pPr>
            <a:r>
              <a:rPr lang="en-US" sz="2400" i="1">
                <a:solidFill>
                  <a:srgbClr val="4D4D4D"/>
                </a:solidFill>
                <a:latin typeface="Arial Narrow" pitchFamily="34" charset="0"/>
              </a:rPr>
              <a:t>Vérifier la longueur de la fibre clivée</a:t>
            </a:r>
          </a:p>
        </p:txBody>
      </p:sp>
      <p:sp>
        <p:nvSpPr>
          <p:cNvPr id="1062927" name="AutoShape 15"/>
          <p:cNvSpPr>
            <a:spLocks noChangeArrowheads="1"/>
          </p:cNvSpPr>
          <p:nvPr/>
        </p:nvSpPr>
        <p:spPr bwMode="auto">
          <a:xfrm rot="10800000">
            <a:off x="4464050" y="3897313"/>
            <a:ext cx="323850" cy="468312"/>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27"/>
                                        </p:tgtEl>
                                        <p:attrNameLst>
                                          <p:attrName>style.visibility</p:attrName>
                                        </p:attrNameLst>
                                      </p:cBhvr>
                                      <p:to>
                                        <p:strVal val="visible"/>
                                      </p:to>
                                    </p:set>
                                  </p:childTnLst>
                                </p:cTn>
                              </p:par>
                            </p:childTnLst>
                          </p:cTn>
                        </p:par>
                        <p:par>
                          <p:cTn id="9" fill="hold">
                            <p:stCondLst>
                              <p:cond delay="0"/>
                            </p:stCondLst>
                            <p:childTnLst>
                              <p:par>
                                <p:cTn id="10" presetID="35" presetClass="emph" presetSubtype="0" repeatCount="indefinite" fill="hold" grpId="1" nodeType="afterEffect">
                                  <p:stCondLst>
                                    <p:cond delay="500"/>
                                  </p:stCondLst>
                                  <p:endCondLst>
                                    <p:cond evt="onNext" delay="0">
                                      <p:tgtEl>
                                        <p:sldTgt/>
                                      </p:tgtEl>
                                    </p:cond>
                                  </p:endCondLst>
                                  <p:childTnLst>
                                    <p:anim calcmode="discrete" valueType="str">
                                      <p:cBhvr>
                                        <p:cTn id="11" dur="1000" fill="hold"/>
                                        <p:tgtEl>
                                          <p:spTgt spid="10629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25" grpId="0" uiExpand="1"/>
      <p:bldP spid="1062927" grpId="0" animBg="1"/>
      <p:bldP spid="106292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e la date 3"/>
          <p:cNvSpPr>
            <a:spLocks noGrp="1"/>
          </p:cNvSpPr>
          <p:nvPr>
            <p:ph type="dt" sz="half" idx="10"/>
          </p:nvPr>
        </p:nvSpPr>
        <p:spPr/>
        <p:txBody>
          <a:bodyPr/>
          <a:lstStyle/>
          <a:p>
            <a:r>
              <a:rPr lang="en-US"/>
              <a:t>© 3M 2007.  All Rights Reserved.</a:t>
            </a:r>
          </a:p>
        </p:txBody>
      </p:sp>
      <p:pic>
        <p:nvPicPr>
          <p:cNvPr id="1124354" name="Picture 2"/>
          <p:cNvPicPr>
            <a:picLocks noChangeAspect="1" noChangeArrowheads="1"/>
          </p:cNvPicPr>
          <p:nvPr/>
        </p:nvPicPr>
        <p:blipFill>
          <a:blip r:embed="rId3" cstate="print"/>
          <a:srcRect/>
          <a:stretch>
            <a:fillRect/>
          </a:stretch>
        </p:blipFill>
        <p:spPr bwMode="auto">
          <a:xfrm>
            <a:off x="1871663" y="3260725"/>
            <a:ext cx="6207125" cy="3408363"/>
          </a:xfrm>
          <a:prstGeom prst="rect">
            <a:avLst/>
          </a:prstGeom>
          <a:noFill/>
          <a:ln w="9525">
            <a:noFill/>
            <a:miter lim="800000"/>
            <a:headEnd/>
            <a:tailEnd/>
          </a:ln>
          <a:effectLst/>
        </p:spPr>
      </p:pic>
      <p:sp>
        <p:nvSpPr>
          <p:cNvPr id="1124355" name="Line 3"/>
          <p:cNvSpPr>
            <a:spLocks noChangeShapeType="1"/>
          </p:cNvSpPr>
          <p:nvPr/>
        </p:nvSpPr>
        <p:spPr bwMode="auto">
          <a:xfrm>
            <a:off x="1368425" y="5276850"/>
            <a:ext cx="574675" cy="612775"/>
          </a:xfrm>
          <a:prstGeom prst="line">
            <a:avLst/>
          </a:prstGeom>
          <a:noFill/>
          <a:ln w="28575">
            <a:solidFill>
              <a:schemeClr val="tx1"/>
            </a:solidFill>
            <a:round/>
            <a:headEnd/>
            <a:tailEnd type="triangle" w="lg" len="lg"/>
          </a:ln>
          <a:effectLst/>
        </p:spPr>
        <p:txBody>
          <a:bodyPr/>
          <a:lstStyle/>
          <a:p>
            <a:endParaRPr lang="fr-FR"/>
          </a:p>
        </p:txBody>
      </p:sp>
      <p:grpSp>
        <p:nvGrpSpPr>
          <p:cNvPr id="1124356" name="Group 4"/>
          <p:cNvGrpSpPr>
            <a:grpSpLocks/>
          </p:cNvGrpSpPr>
          <p:nvPr/>
        </p:nvGrpSpPr>
        <p:grpSpPr bwMode="auto">
          <a:xfrm>
            <a:off x="647700" y="4629150"/>
            <a:ext cx="792163" cy="719138"/>
            <a:chOff x="4898" y="1344"/>
            <a:chExt cx="499" cy="453"/>
          </a:xfrm>
        </p:grpSpPr>
        <p:sp>
          <p:nvSpPr>
            <p:cNvPr id="1124357" name="AutoShape 5"/>
            <p:cNvSpPr>
              <a:spLocks noChangeArrowheads="1"/>
            </p:cNvSpPr>
            <p:nvPr/>
          </p:nvSpPr>
          <p:spPr bwMode="auto">
            <a:xfrm>
              <a:off x="4898" y="1344"/>
              <a:ext cx="499" cy="453"/>
            </a:xfrm>
            <a:prstGeom prst="triangle">
              <a:avLst>
                <a:gd name="adj" fmla="val 50000"/>
              </a:avLst>
            </a:prstGeom>
            <a:solidFill>
              <a:srgbClr val="FFFF00"/>
            </a:solidFill>
            <a:ln w="38100">
              <a:solidFill>
                <a:schemeClr val="tx1"/>
              </a:solidFill>
              <a:miter lim="800000"/>
              <a:headEnd/>
              <a:tailEnd/>
            </a:ln>
            <a:effectLst/>
          </p:spPr>
          <p:txBody>
            <a:bodyPr wrap="none" anchor="ctr"/>
            <a:lstStyle/>
            <a:p>
              <a:endParaRPr lang="fr-FR"/>
            </a:p>
          </p:txBody>
        </p:sp>
        <p:sp>
          <p:nvSpPr>
            <p:cNvPr id="1124358" name="Line 6"/>
            <p:cNvSpPr>
              <a:spLocks noChangeShapeType="1"/>
            </p:cNvSpPr>
            <p:nvPr/>
          </p:nvSpPr>
          <p:spPr bwMode="auto">
            <a:xfrm>
              <a:off x="5148" y="1434"/>
              <a:ext cx="0" cy="272"/>
            </a:xfrm>
            <a:prstGeom prst="line">
              <a:avLst/>
            </a:prstGeom>
            <a:noFill/>
            <a:ln w="38100">
              <a:solidFill>
                <a:schemeClr val="tx1"/>
              </a:solidFill>
              <a:round/>
              <a:headEnd/>
              <a:tailEnd/>
            </a:ln>
            <a:effectLst/>
          </p:spPr>
          <p:txBody>
            <a:bodyPr/>
            <a:lstStyle/>
            <a:p>
              <a:endParaRPr lang="fr-FR"/>
            </a:p>
          </p:txBody>
        </p:sp>
        <p:sp>
          <p:nvSpPr>
            <p:cNvPr id="1124359" name="Line 7"/>
            <p:cNvSpPr>
              <a:spLocks noChangeShapeType="1"/>
            </p:cNvSpPr>
            <p:nvPr/>
          </p:nvSpPr>
          <p:spPr bwMode="auto">
            <a:xfrm flipH="1">
              <a:off x="5148" y="1729"/>
              <a:ext cx="0" cy="23"/>
            </a:xfrm>
            <a:prstGeom prst="line">
              <a:avLst/>
            </a:prstGeom>
            <a:noFill/>
            <a:ln w="38100">
              <a:solidFill>
                <a:schemeClr val="tx1"/>
              </a:solidFill>
              <a:round/>
              <a:headEnd/>
              <a:tailEnd/>
            </a:ln>
            <a:effectLst/>
          </p:spPr>
          <p:txBody>
            <a:bodyPr/>
            <a:lstStyle/>
            <a:p>
              <a:endParaRPr lang="fr-FR"/>
            </a:p>
          </p:txBody>
        </p:sp>
      </p:grpSp>
      <p:sp>
        <p:nvSpPr>
          <p:cNvPr id="1124360" name="Rectangle 8"/>
          <p:cNvSpPr>
            <a:spLocks noGrp="1" noChangeArrowheads="1"/>
          </p:cNvSpPr>
          <p:nvPr>
            <p:ph type="title"/>
          </p:nvPr>
        </p:nvSpPr>
        <p:spPr/>
        <p:txBody>
          <a:bodyPr/>
          <a:lstStyle/>
          <a:p>
            <a:r>
              <a:rPr lang="en-US"/>
              <a:t>Mise en oeuvre (Toutes fibres)</a:t>
            </a:r>
          </a:p>
        </p:txBody>
      </p:sp>
      <p:sp>
        <p:nvSpPr>
          <p:cNvPr id="1124361" name="Rectangle 9"/>
          <p:cNvSpPr>
            <a:spLocks noGrp="1" noChangeArrowheads="1"/>
          </p:cNvSpPr>
          <p:nvPr>
            <p:ph type="body" idx="1"/>
          </p:nvPr>
        </p:nvSpPr>
        <p:spPr>
          <a:xfrm>
            <a:off x="503238" y="1160463"/>
            <a:ext cx="8567737" cy="2195512"/>
          </a:xfrm>
          <a:solidFill>
            <a:schemeClr val="bg1"/>
          </a:solidFill>
          <a:ln/>
        </p:spPr>
        <p:txBody>
          <a:bodyPr/>
          <a:lstStyle/>
          <a:p>
            <a:pPr>
              <a:lnSpc>
                <a:spcPct val="90000"/>
              </a:lnSpc>
            </a:pPr>
            <a:r>
              <a:rPr lang="en-US"/>
              <a:t>Insertion de la fibre dans le connecteur</a:t>
            </a:r>
            <a:endParaRPr lang="en-US" b="1"/>
          </a:p>
          <a:p>
            <a:pPr lvl="1">
              <a:lnSpc>
                <a:spcPct val="90000"/>
              </a:lnSpc>
            </a:pPr>
            <a:r>
              <a:rPr lang="en-US"/>
              <a:t>Pousser les oreilles de l’outil pour faire avancer vers l’avant l’extrémité de l’outil d’insertion.</a:t>
            </a:r>
          </a:p>
          <a:p>
            <a:pPr lvl="1">
              <a:lnSpc>
                <a:spcPct val="90000"/>
              </a:lnSpc>
            </a:pPr>
            <a:r>
              <a:rPr lang="en-US"/>
              <a:t>Vous pouvez maintenant fermer le couvercle de guide sans forcer.</a:t>
            </a:r>
          </a:p>
          <a:p>
            <a:pPr lvl="1">
              <a:lnSpc>
                <a:spcPct val="90000"/>
              </a:lnSpc>
              <a:buFont typeface="Wingdings" pitchFamily="2" charset="2"/>
              <a:buNone/>
            </a:pPr>
            <a:r>
              <a:rPr lang="en-US"/>
              <a:t>	Un clic signale la bonne fermeture.</a:t>
            </a:r>
          </a:p>
          <a:p>
            <a:pPr lvl="1">
              <a:lnSpc>
                <a:spcPct val="90000"/>
              </a:lnSpc>
            </a:pPr>
            <a:r>
              <a:rPr lang="en-US" b="1">
                <a:solidFill>
                  <a:srgbClr val="FF0000"/>
                </a:solidFill>
              </a:rPr>
              <a:t>ATTENTION : une longueur de 0 à 1mm de fibre nue doit dépasser de l’outil.</a:t>
            </a:r>
          </a:p>
        </p:txBody>
      </p:sp>
      <p:grpSp>
        <p:nvGrpSpPr>
          <p:cNvPr id="1124362" name="Group 10"/>
          <p:cNvGrpSpPr>
            <a:grpSpLocks/>
          </p:cNvGrpSpPr>
          <p:nvPr/>
        </p:nvGrpSpPr>
        <p:grpSpPr bwMode="auto">
          <a:xfrm>
            <a:off x="4572000" y="3921125"/>
            <a:ext cx="1116013" cy="1824038"/>
            <a:chOff x="2880" y="2470"/>
            <a:chExt cx="703" cy="1149"/>
          </a:xfrm>
        </p:grpSpPr>
        <p:sp>
          <p:nvSpPr>
            <p:cNvPr id="1124363" name="Line 11"/>
            <p:cNvSpPr>
              <a:spLocks noChangeShapeType="1"/>
            </p:cNvSpPr>
            <p:nvPr/>
          </p:nvSpPr>
          <p:spPr bwMode="auto">
            <a:xfrm rot="10800000" flipV="1">
              <a:off x="2880" y="2470"/>
              <a:ext cx="295" cy="98"/>
            </a:xfrm>
            <a:prstGeom prst="line">
              <a:avLst/>
            </a:prstGeom>
            <a:noFill/>
            <a:ln w="76200">
              <a:solidFill>
                <a:schemeClr val="tx1"/>
              </a:solidFill>
              <a:round/>
              <a:headEnd/>
              <a:tailEnd type="triangle" w="med" len="med"/>
            </a:ln>
            <a:effectLst/>
          </p:spPr>
          <p:txBody>
            <a:bodyPr lIns="0" tIns="0" rIns="0" bIns="0">
              <a:spAutoFit/>
            </a:bodyPr>
            <a:lstStyle/>
            <a:p>
              <a:endParaRPr lang="fr-FR"/>
            </a:p>
          </p:txBody>
        </p:sp>
        <p:sp>
          <p:nvSpPr>
            <p:cNvPr id="1124364" name="Line 12"/>
            <p:cNvSpPr>
              <a:spLocks noChangeShapeType="1"/>
            </p:cNvSpPr>
            <p:nvPr/>
          </p:nvSpPr>
          <p:spPr bwMode="auto">
            <a:xfrm rot="10800000" flipV="1">
              <a:off x="3288" y="3521"/>
              <a:ext cx="295" cy="98"/>
            </a:xfrm>
            <a:prstGeom prst="line">
              <a:avLst/>
            </a:prstGeom>
            <a:noFill/>
            <a:ln w="76200">
              <a:solidFill>
                <a:schemeClr val="tx1"/>
              </a:solidFill>
              <a:round/>
              <a:headEnd/>
              <a:tailEnd type="triangle" w="med" len="med"/>
            </a:ln>
            <a:effectLst/>
          </p:spPr>
          <p:txBody>
            <a:bodyPr lIns="0" tIns="0" rIns="0" bIns="0">
              <a:spAutoFit/>
            </a:bodyPr>
            <a:lstStyle/>
            <a:p>
              <a:endParaRPr lang="fr-FR"/>
            </a:p>
          </p:txBody>
        </p:sp>
      </p:grpSp>
      <p:sp>
        <p:nvSpPr>
          <p:cNvPr id="1124365" name="AutoShape 13"/>
          <p:cNvSpPr>
            <a:spLocks noChangeArrowheads="1"/>
          </p:cNvSpPr>
          <p:nvPr/>
        </p:nvSpPr>
        <p:spPr bwMode="auto">
          <a:xfrm rot="32400000">
            <a:off x="3635375" y="5013325"/>
            <a:ext cx="323850" cy="468313"/>
          </a:xfrm>
          <a:prstGeom prst="upArrow">
            <a:avLst>
              <a:gd name="adj1" fmla="val 50000"/>
              <a:gd name="adj2" fmla="val 36152"/>
            </a:avLst>
          </a:prstGeom>
          <a:solidFill>
            <a:srgbClr val="FFFF00"/>
          </a:solidFill>
          <a:ln w="12700">
            <a:solidFill>
              <a:schemeClr val="tx1"/>
            </a:solidFill>
            <a:miter lim="800000"/>
            <a:headEnd/>
            <a:tailEnd/>
          </a:ln>
          <a:effectLst/>
        </p:spPr>
        <p:txBody>
          <a:bodyPr wrap="none"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43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436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4362"/>
                                        </p:tgtEl>
                                        <p:attrNameLst>
                                          <p:attrName>style.visibility</p:attrName>
                                        </p:attrNameLst>
                                      </p:cBhvr>
                                      <p:to>
                                        <p:strVal val="visible"/>
                                      </p:to>
                                    </p:set>
                                  </p:childTnLst>
                                </p:cTn>
                              </p:par>
                              <p:par>
                                <p:cTn id="13" presetID="35" presetClass="emph" presetSubtype="0" repeatCount="indefinite" fill="hold" nodeType="withEffect">
                                  <p:stCondLst>
                                    <p:cond delay="0"/>
                                  </p:stCondLst>
                                  <p:endCondLst>
                                    <p:cond evt="onNext" delay="0">
                                      <p:tgtEl>
                                        <p:sldTgt/>
                                      </p:tgtEl>
                                    </p:cond>
                                  </p:endCondLst>
                                  <p:childTnLst>
                                    <p:anim calcmode="discrete" valueType="str">
                                      <p:cBhvr>
                                        <p:cTn id="14" dur="1000" fill="hold"/>
                                        <p:tgtEl>
                                          <p:spTgt spid="1124362"/>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436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4365"/>
                                        </p:tgtEl>
                                        <p:attrNameLst>
                                          <p:attrName>style.visibility</p:attrName>
                                        </p:attrNameLst>
                                      </p:cBhvr>
                                      <p:to>
                                        <p:strVal val="visible"/>
                                      </p:to>
                                    </p:set>
                                  </p:childTnLst>
                                </p:cTn>
                              </p:par>
                              <p:par>
                                <p:cTn id="21" presetID="35" presetClass="emph" presetSubtype="0" repeatCount="indefinite" fill="hold" grpId="1" nodeType="withEffect">
                                  <p:stCondLst>
                                    <p:cond delay="0"/>
                                  </p:stCondLst>
                                  <p:endCondLst>
                                    <p:cond evt="onNext" delay="0">
                                      <p:tgtEl>
                                        <p:sldTgt/>
                                      </p:tgtEl>
                                    </p:cond>
                                  </p:endCondLst>
                                  <p:childTnLst>
                                    <p:anim calcmode="discrete" valueType="str">
                                      <p:cBhvr>
                                        <p:cTn id="22" dur="1000" fill="hold"/>
                                        <p:tgtEl>
                                          <p:spTgt spid="1124365"/>
                                        </p:tgtEl>
                                        <p:attrNameLst>
                                          <p:attrName>style.visibility</p:attrName>
                                        </p:attrNameLst>
                                      </p:cBhvr>
                                      <p:tavLst>
                                        <p:tav tm="0">
                                          <p:val>
                                            <p:strVal val="hidden"/>
                                          </p:val>
                                        </p:tav>
                                        <p:tav tm="50000">
                                          <p:val>
                                            <p:strVal val="visible"/>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124361">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12436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436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43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4355"/>
                                        </p:tgtEl>
                                        <p:attrNameLst>
                                          <p:attrName>style.visibility</p:attrName>
                                        </p:attrNameLst>
                                      </p:cBhvr>
                                      <p:to>
                                        <p:strVal val="visible"/>
                                      </p:to>
                                    </p:set>
                                  </p:childTnLst>
                                </p:cTn>
                              </p:par>
                              <p:par>
                                <p:cTn id="35" presetID="35" presetClass="emph" presetSubtype="0" repeatCount="indefinite" fill="hold" nodeType="withEffect">
                                  <p:stCondLst>
                                    <p:cond delay="0"/>
                                  </p:stCondLst>
                                  <p:endCondLst>
                                    <p:cond evt="onNext" delay="0">
                                      <p:tgtEl>
                                        <p:sldTgt/>
                                      </p:tgtEl>
                                    </p:cond>
                                  </p:endCondLst>
                                  <p:childTnLst>
                                    <p:anim calcmode="discrete" valueType="str">
                                      <p:cBhvr>
                                        <p:cTn id="36" dur="1000" fill="hold"/>
                                        <p:tgtEl>
                                          <p:spTgt spid="1124356"/>
                                        </p:tgtEl>
                                        <p:attrNameLst>
                                          <p:attrName>style.visibility</p:attrName>
                                        </p:attrNameLst>
                                      </p:cBhvr>
                                      <p:tavLst>
                                        <p:tav tm="0">
                                          <p:val>
                                            <p:strVal val="hidden"/>
                                          </p:val>
                                        </p:tav>
                                        <p:tav tm="50000">
                                          <p:val>
                                            <p:strVal val="visible"/>
                                          </p:val>
                                        </p:tav>
                                      </p:tavLst>
                                    </p:anim>
                                  </p:childTnLst>
                                </p:cTn>
                              </p:par>
                              <p:par>
                                <p:cTn id="37" presetID="35" presetClass="emph" presetSubtype="0" repeatCount="indefinite" fill="hold" grpId="1" nodeType="withEffect">
                                  <p:stCondLst>
                                    <p:cond delay="0"/>
                                  </p:stCondLst>
                                  <p:endCondLst>
                                    <p:cond evt="onNext" delay="0">
                                      <p:tgtEl>
                                        <p:sldTgt/>
                                      </p:tgtEl>
                                    </p:cond>
                                  </p:endCondLst>
                                  <p:childTnLst>
                                    <p:anim calcmode="discrete" valueType="str">
                                      <p:cBhvr>
                                        <p:cTn id="38" dur="1000" fill="hold"/>
                                        <p:tgtEl>
                                          <p:spTgt spid="112435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355" grpId="0" animBg="1"/>
      <p:bldP spid="1124355" grpId="1" animBg="1"/>
      <p:bldP spid="1124361" grpId="0" build="p"/>
      <p:bldP spid="1124365" grpId="0" animBg="1"/>
      <p:bldP spid="112436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e la date 3"/>
          <p:cNvSpPr>
            <a:spLocks noGrp="1"/>
          </p:cNvSpPr>
          <p:nvPr>
            <p:ph type="dt" sz="half" idx="10"/>
          </p:nvPr>
        </p:nvSpPr>
        <p:spPr/>
        <p:txBody>
          <a:bodyPr/>
          <a:lstStyle/>
          <a:p>
            <a:r>
              <a:rPr lang="en-US"/>
              <a:t>© 3M 2007.  All Rights Reserved.</a:t>
            </a:r>
          </a:p>
        </p:txBody>
      </p:sp>
      <p:pic>
        <p:nvPicPr>
          <p:cNvPr id="889906" name="Picture 50"/>
          <p:cNvPicPr>
            <a:picLocks noChangeAspect="1" noChangeArrowheads="1"/>
          </p:cNvPicPr>
          <p:nvPr/>
        </p:nvPicPr>
        <p:blipFill>
          <a:blip r:embed="rId3" cstate="print"/>
          <a:srcRect/>
          <a:stretch>
            <a:fillRect/>
          </a:stretch>
        </p:blipFill>
        <p:spPr bwMode="auto">
          <a:xfrm>
            <a:off x="2466975" y="2438400"/>
            <a:ext cx="4048125" cy="2646363"/>
          </a:xfrm>
          <a:prstGeom prst="rect">
            <a:avLst/>
          </a:prstGeom>
          <a:noFill/>
          <a:ln w="9525">
            <a:noFill/>
            <a:miter lim="800000"/>
            <a:headEnd/>
            <a:tailEnd/>
          </a:ln>
          <a:effectLst/>
        </p:spPr>
      </p:pic>
      <p:sp>
        <p:nvSpPr>
          <p:cNvPr id="889858" name="Rectangle 2"/>
          <p:cNvSpPr>
            <a:spLocks noGrp="1" noChangeArrowheads="1"/>
          </p:cNvSpPr>
          <p:nvPr>
            <p:ph type="title"/>
          </p:nvPr>
        </p:nvSpPr>
        <p:spPr>
          <a:xfrm>
            <a:off x="685800" y="622300"/>
            <a:ext cx="7924800" cy="646113"/>
          </a:xfrm>
        </p:spPr>
        <p:txBody>
          <a:bodyPr/>
          <a:lstStyle/>
          <a:p>
            <a:r>
              <a:rPr lang="en-US"/>
              <a:t>Description du connecteur NPC </a:t>
            </a:r>
            <a:r>
              <a:rPr lang="en-US" sz="2400"/>
              <a:t>(No Polish Connector)</a:t>
            </a:r>
          </a:p>
        </p:txBody>
      </p:sp>
      <p:grpSp>
        <p:nvGrpSpPr>
          <p:cNvPr id="889914" name="Group 58"/>
          <p:cNvGrpSpPr>
            <a:grpSpLocks/>
          </p:cNvGrpSpPr>
          <p:nvPr/>
        </p:nvGrpSpPr>
        <p:grpSpPr bwMode="auto">
          <a:xfrm>
            <a:off x="3995738" y="1936750"/>
            <a:ext cx="2376487" cy="1312863"/>
            <a:chOff x="2517" y="1220"/>
            <a:chExt cx="1497" cy="827"/>
          </a:xfrm>
        </p:grpSpPr>
        <p:sp>
          <p:nvSpPr>
            <p:cNvPr id="889889" name="Text Box 33"/>
            <p:cNvSpPr txBox="1">
              <a:spLocks noChangeArrowheads="1"/>
            </p:cNvSpPr>
            <p:nvPr/>
          </p:nvSpPr>
          <p:spPr bwMode="auto">
            <a:xfrm>
              <a:off x="2517" y="1220"/>
              <a:ext cx="1497" cy="192"/>
            </a:xfrm>
            <a:prstGeom prst="rect">
              <a:avLst/>
            </a:prstGeom>
            <a:noFill/>
            <a:ln w="9525">
              <a:noFill/>
              <a:miter lim="800000"/>
              <a:headEnd/>
              <a:tailEnd/>
            </a:ln>
            <a:effectLst/>
          </p:spPr>
          <p:txBody>
            <a:bodyPr lIns="0" tIns="0" rIns="0" bIns="0">
              <a:spAutoFit/>
            </a:bodyPr>
            <a:lstStyle/>
            <a:p>
              <a:pPr algn="ctr">
                <a:spcBef>
                  <a:spcPct val="50000"/>
                </a:spcBef>
              </a:pPr>
              <a:r>
                <a:rPr lang="fr-FR" sz="2000">
                  <a:latin typeface="Arial Narrow" pitchFamily="34" charset="0"/>
                </a:rPr>
                <a:t>Poussoir de sertissage</a:t>
              </a:r>
            </a:p>
          </p:txBody>
        </p:sp>
        <p:sp>
          <p:nvSpPr>
            <p:cNvPr id="889890" name="Line 34"/>
            <p:cNvSpPr>
              <a:spLocks noChangeShapeType="1"/>
            </p:cNvSpPr>
            <p:nvPr/>
          </p:nvSpPr>
          <p:spPr bwMode="auto">
            <a:xfrm rot="21600000">
              <a:off x="3266" y="1434"/>
              <a:ext cx="0" cy="613"/>
            </a:xfrm>
            <a:prstGeom prst="line">
              <a:avLst/>
            </a:prstGeom>
            <a:noFill/>
            <a:ln w="38100">
              <a:solidFill>
                <a:schemeClr val="tx1"/>
              </a:solidFill>
              <a:round/>
              <a:headEnd/>
              <a:tailEnd type="triangle" w="lg" len="lg"/>
            </a:ln>
            <a:effectLst/>
          </p:spPr>
          <p:txBody>
            <a:bodyPr/>
            <a:lstStyle/>
            <a:p>
              <a:endParaRPr lang="fr-FR"/>
            </a:p>
          </p:txBody>
        </p:sp>
      </p:grpSp>
      <p:grpSp>
        <p:nvGrpSpPr>
          <p:cNvPr id="889917" name="Group 61"/>
          <p:cNvGrpSpPr>
            <a:grpSpLocks/>
          </p:cNvGrpSpPr>
          <p:nvPr/>
        </p:nvGrpSpPr>
        <p:grpSpPr bwMode="auto">
          <a:xfrm>
            <a:off x="971550" y="4551363"/>
            <a:ext cx="1908175" cy="514350"/>
            <a:chOff x="612" y="2867"/>
            <a:chExt cx="1202" cy="324"/>
          </a:xfrm>
        </p:grpSpPr>
        <p:sp>
          <p:nvSpPr>
            <p:cNvPr id="889891" name="Line 35"/>
            <p:cNvSpPr>
              <a:spLocks noChangeShapeType="1"/>
            </p:cNvSpPr>
            <p:nvPr/>
          </p:nvSpPr>
          <p:spPr bwMode="auto">
            <a:xfrm rot="10800000" flipH="1">
              <a:off x="1405" y="2867"/>
              <a:ext cx="409" cy="200"/>
            </a:xfrm>
            <a:prstGeom prst="line">
              <a:avLst/>
            </a:prstGeom>
            <a:noFill/>
            <a:ln w="38100">
              <a:solidFill>
                <a:srgbClr val="FF0000"/>
              </a:solidFill>
              <a:round/>
              <a:headEnd/>
              <a:tailEnd type="triangle" w="lg" len="lg"/>
            </a:ln>
            <a:effectLst/>
          </p:spPr>
          <p:txBody>
            <a:bodyPr/>
            <a:lstStyle/>
            <a:p>
              <a:endParaRPr lang="fr-FR"/>
            </a:p>
          </p:txBody>
        </p:sp>
        <p:sp>
          <p:nvSpPr>
            <p:cNvPr id="889892" name="Text Box 36"/>
            <p:cNvSpPr txBox="1">
              <a:spLocks noChangeArrowheads="1"/>
            </p:cNvSpPr>
            <p:nvPr/>
          </p:nvSpPr>
          <p:spPr bwMode="auto">
            <a:xfrm>
              <a:off x="612" y="2999"/>
              <a:ext cx="771" cy="192"/>
            </a:xfrm>
            <a:prstGeom prst="rect">
              <a:avLst/>
            </a:prstGeom>
            <a:noFill/>
            <a:ln w="9525">
              <a:noFill/>
              <a:miter lim="800000"/>
              <a:headEnd/>
              <a:tailEnd/>
            </a:ln>
            <a:effectLst/>
          </p:spPr>
          <p:txBody>
            <a:bodyPr lIns="0" tIns="0" rIns="0" bIns="0">
              <a:spAutoFit/>
            </a:bodyPr>
            <a:lstStyle/>
            <a:p>
              <a:pPr>
                <a:spcBef>
                  <a:spcPct val="50000"/>
                </a:spcBef>
              </a:pPr>
              <a:r>
                <a:rPr lang="fr-FR" sz="2000">
                  <a:solidFill>
                    <a:srgbClr val="FF0000"/>
                  </a:solidFill>
                  <a:latin typeface="Arial Narrow" pitchFamily="34" charset="0"/>
                </a:rPr>
                <a:t>Entrée fibre</a:t>
              </a:r>
            </a:p>
          </p:txBody>
        </p:sp>
      </p:grpSp>
      <p:grpSp>
        <p:nvGrpSpPr>
          <p:cNvPr id="889915" name="Group 59"/>
          <p:cNvGrpSpPr>
            <a:grpSpLocks/>
          </p:cNvGrpSpPr>
          <p:nvPr/>
        </p:nvGrpSpPr>
        <p:grpSpPr bwMode="auto">
          <a:xfrm>
            <a:off x="6478588" y="2135188"/>
            <a:ext cx="2125662" cy="639762"/>
            <a:chOff x="4081" y="1345"/>
            <a:chExt cx="1339" cy="403"/>
          </a:xfrm>
        </p:grpSpPr>
        <p:sp>
          <p:nvSpPr>
            <p:cNvPr id="889900" name="Text Box 44"/>
            <p:cNvSpPr txBox="1">
              <a:spLocks noChangeArrowheads="1"/>
            </p:cNvSpPr>
            <p:nvPr/>
          </p:nvSpPr>
          <p:spPr bwMode="auto">
            <a:xfrm>
              <a:off x="4513" y="1345"/>
              <a:ext cx="907" cy="384"/>
            </a:xfrm>
            <a:prstGeom prst="rect">
              <a:avLst/>
            </a:prstGeom>
            <a:noFill/>
            <a:ln w="9525">
              <a:noFill/>
              <a:miter lim="800000"/>
              <a:headEnd/>
              <a:tailEnd/>
            </a:ln>
            <a:effectLst/>
          </p:spPr>
          <p:txBody>
            <a:bodyPr lIns="0" tIns="0" rIns="0" bIns="0">
              <a:spAutoFit/>
            </a:bodyPr>
            <a:lstStyle/>
            <a:p>
              <a:pPr>
                <a:spcBef>
                  <a:spcPct val="50000"/>
                </a:spcBef>
              </a:pPr>
              <a:r>
                <a:rPr lang="fr-FR" sz="2000">
                  <a:latin typeface="Arial Narrow" pitchFamily="34" charset="0"/>
                </a:rPr>
                <a:t>Coté connecteur</a:t>
              </a:r>
            </a:p>
          </p:txBody>
        </p:sp>
        <p:sp>
          <p:nvSpPr>
            <p:cNvPr id="889908" name="Line 52"/>
            <p:cNvSpPr>
              <a:spLocks noChangeShapeType="1"/>
            </p:cNvSpPr>
            <p:nvPr/>
          </p:nvSpPr>
          <p:spPr bwMode="auto">
            <a:xfrm flipH="1">
              <a:off x="4081" y="1548"/>
              <a:ext cx="409" cy="200"/>
            </a:xfrm>
            <a:prstGeom prst="line">
              <a:avLst/>
            </a:prstGeom>
            <a:noFill/>
            <a:ln w="38100">
              <a:solidFill>
                <a:schemeClr val="tx1"/>
              </a:solidFill>
              <a:round/>
              <a:headEnd/>
              <a:tailEnd type="triangle" w="lg" len="lg"/>
            </a:ln>
            <a:effectLst/>
          </p:spPr>
          <p:txBody>
            <a:bodyPr/>
            <a:lstStyle/>
            <a:p>
              <a:endParaRPr lang="fr-FR"/>
            </a:p>
          </p:txBody>
        </p:sp>
      </p:grpSp>
      <p:grpSp>
        <p:nvGrpSpPr>
          <p:cNvPr id="889916" name="Group 60"/>
          <p:cNvGrpSpPr>
            <a:grpSpLocks/>
          </p:cNvGrpSpPr>
          <p:nvPr/>
        </p:nvGrpSpPr>
        <p:grpSpPr bwMode="auto">
          <a:xfrm>
            <a:off x="3454400" y="4551363"/>
            <a:ext cx="3530600" cy="819150"/>
            <a:chOff x="2176" y="2867"/>
            <a:chExt cx="2224" cy="516"/>
          </a:xfrm>
        </p:grpSpPr>
        <p:sp>
          <p:nvSpPr>
            <p:cNvPr id="889911" name="Line 55"/>
            <p:cNvSpPr>
              <a:spLocks noChangeShapeType="1"/>
            </p:cNvSpPr>
            <p:nvPr/>
          </p:nvSpPr>
          <p:spPr bwMode="auto">
            <a:xfrm flipH="1" flipV="1">
              <a:off x="2176" y="2867"/>
              <a:ext cx="409" cy="200"/>
            </a:xfrm>
            <a:prstGeom prst="line">
              <a:avLst/>
            </a:prstGeom>
            <a:noFill/>
            <a:ln w="38100">
              <a:solidFill>
                <a:schemeClr val="tx1"/>
              </a:solidFill>
              <a:round/>
              <a:headEnd/>
              <a:tailEnd type="triangle" w="lg" len="lg"/>
            </a:ln>
            <a:effectLst/>
          </p:spPr>
          <p:txBody>
            <a:bodyPr/>
            <a:lstStyle/>
            <a:p>
              <a:endParaRPr lang="fr-FR"/>
            </a:p>
          </p:txBody>
        </p:sp>
        <p:sp>
          <p:nvSpPr>
            <p:cNvPr id="889912" name="Text Box 56"/>
            <p:cNvSpPr txBox="1">
              <a:spLocks noChangeArrowheads="1"/>
            </p:cNvSpPr>
            <p:nvPr/>
          </p:nvSpPr>
          <p:spPr bwMode="auto">
            <a:xfrm>
              <a:off x="2654" y="2999"/>
              <a:ext cx="1746" cy="384"/>
            </a:xfrm>
            <a:prstGeom prst="rect">
              <a:avLst/>
            </a:prstGeom>
            <a:noFill/>
            <a:ln w="9525">
              <a:noFill/>
              <a:miter lim="800000"/>
              <a:headEnd/>
              <a:tailEnd/>
            </a:ln>
            <a:effectLst/>
          </p:spPr>
          <p:txBody>
            <a:bodyPr lIns="0" tIns="0" rIns="0" bIns="0">
              <a:spAutoFit/>
            </a:bodyPr>
            <a:lstStyle/>
            <a:p>
              <a:pPr>
                <a:spcBef>
                  <a:spcPct val="50000"/>
                </a:spcBef>
              </a:pPr>
              <a:r>
                <a:rPr lang="fr-FR" sz="2000">
                  <a:latin typeface="Arial Narrow" pitchFamily="34" charset="0"/>
                </a:rPr>
                <a:t>Entonnoir garantissant le rayon de courbure optimal</a:t>
              </a:r>
            </a:p>
          </p:txBody>
        </p:sp>
      </p:grpSp>
      <p:sp>
        <p:nvSpPr>
          <p:cNvPr id="889913" name="Text Box 57"/>
          <p:cNvSpPr txBox="1">
            <a:spLocks noChangeArrowheads="1"/>
          </p:cNvSpPr>
          <p:nvPr/>
        </p:nvSpPr>
        <p:spPr bwMode="auto">
          <a:xfrm>
            <a:off x="2879725" y="6092825"/>
            <a:ext cx="2771775" cy="304800"/>
          </a:xfrm>
          <a:prstGeom prst="rect">
            <a:avLst/>
          </a:prstGeom>
          <a:noFill/>
          <a:ln w="9525">
            <a:noFill/>
            <a:miter lim="800000"/>
            <a:headEnd/>
            <a:tailEnd/>
          </a:ln>
          <a:effectLst/>
        </p:spPr>
        <p:txBody>
          <a:bodyPr lIns="0" tIns="0" rIns="0" bIns="0">
            <a:spAutoFit/>
          </a:bodyPr>
          <a:lstStyle/>
          <a:p>
            <a:pPr>
              <a:spcBef>
                <a:spcPct val="50000"/>
              </a:spcBef>
            </a:pPr>
            <a:r>
              <a:rPr lang="fr-FR" sz="2000" b="1">
                <a:latin typeface="Arial Narrow" pitchFamily="34" charset="0"/>
              </a:rPr>
              <a:t>Taille : 12,7 x 12,7 x 49mm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99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99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9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e la date 3"/>
          <p:cNvSpPr>
            <a:spLocks noGrp="1"/>
          </p:cNvSpPr>
          <p:nvPr>
            <p:ph type="dt" sz="half" idx="10"/>
          </p:nvPr>
        </p:nvSpPr>
        <p:spPr/>
        <p:txBody>
          <a:bodyPr/>
          <a:lstStyle/>
          <a:p>
            <a:r>
              <a:rPr lang="en-US"/>
              <a:t>© 3M 2007.  All Rights Reserved.</a:t>
            </a:r>
          </a:p>
        </p:txBody>
      </p:sp>
      <p:grpSp>
        <p:nvGrpSpPr>
          <p:cNvPr id="1075228" name="Group 28"/>
          <p:cNvGrpSpPr>
            <a:grpSpLocks/>
          </p:cNvGrpSpPr>
          <p:nvPr/>
        </p:nvGrpSpPr>
        <p:grpSpPr bwMode="auto">
          <a:xfrm>
            <a:off x="4751388" y="2014538"/>
            <a:ext cx="4392612" cy="2936875"/>
            <a:chOff x="2993" y="1269"/>
            <a:chExt cx="2767" cy="1850"/>
          </a:xfrm>
        </p:grpSpPr>
        <p:pic>
          <p:nvPicPr>
            <p:cNvPr id="1075225" name="Picture 25"/>
            <p:cNvPicPr>
              <a:picLocks noChangeAspect="1" noChangeArrowheads="1"/>
            </p:cNvPicPr>
            <p:nvPr/>
          </p:nvPicPr>
          <p:blipFill>
            <a:blip r:embed="rId3" cstate="print"/>
            <a:srcRect/>
            <a:stretch>
              <a:fillRect/>
            </a:stretch>
          </p:blipFill>
          <p:spPr bwMode="auto">
            <a:xfrm>
              <a:off x="2993" y="1269"/>
              <a:ext cx="2767" cy="1850"/>
            </a:xfrm>
            <a:prstGeom prst="rect">
              <a:avLst/>
            </a:prstGeom>
            <a:noFill/>
            <a:ln w="3175">
              <a:noFill/>
              <a:miter lim="800000"/>
              <a:headEnd/>
              <a:tailEnd/>
            </a:ln>
            <a:effectLst/>
          </p:spPr>
        </p:pic>
        <p:sp>
          <p:nvSpPr>
            <p:cNvPr id="1075226" name="Line 26"/>
            <p:cNvSpPr>
              <a:spLocks noChangeShapeType="1"/>
            </p:cNvSpPr>
            <p:nvPr/>
          </p:nvSpPr>
          <p:spPr bwMode="auto">
            <a:xfrm flipV="1">
              <a:off x="5534" y="1344"/>
              <a:ext cx="158" cy="93"/>
            </a:xfrm>
            <a:prstGeom prst="line">
              <a:avLst/>
            </a:prstGeom>
            <a:noFill/>
            <a:ln w="6350">
              <a:solidFill>
                <a:schemeClr val="tx1"/>
              </a:solidFill>
              <a:round/>
              <a:headEnd/>
              <a:tailEnd/>
            </a:ln>
            <a:effectLst/>
          </p:spPr>
          <p:txBody>
            <a:bodyPr lIns="0" tIns="0" rIns="0" bIns="0">
              <a:spAutoFit/>
            </a:bodyPr>
            <a:lstStyle/>
            <a:p>
              <a:endParaRPr lang="fr-FR"/>
            </a:p>
          </p:txBody>
        </p:sp>
      </p:grpSp>
      <p:sp>
        <p:nvSpPr>
          <p:cNvPr id="1075212" name="Rectangle 12"/>
          <p:cNvSpPr>
            <a:spLocks noChangeArrowheads="1"/>
          </p:cNvSpPr>
          <p:nvPr/>
        </p:nvSpPr>
        <p:spPr bwMode="auto">
          <a:xfrm>
            <a:off x="34925" y="2168525"/>
            <a:ext cx="4968875" cy="3744913"/>
          </a:xfrm>
          <a:prstGeom prst="rect">
            <a:avLst/>
          </a:prstGeom>
          <a:noFill/>
          <a:ln w="9525">
            <a:noFill/>
            <a:miter lim="800000"/>
            <a:headEnd/>
            <a:tailEnd/>
          </a:ln>
          <a:effectLst/>
        </p:spPr>
        <p:txBody>
          <a:bodyPr lIns="0" tIns="0" rIns="0" bIns="0"/>
          <a:lstStyle/>
          <a:p>
            <a:pPr marL="742950" lvl="1" indent="-285750">
              <a:spcBef>
                <a:spcPct val="10000"/>
              </a:spcBef>
              <a:spcAft>
                <a:spcPct val="20000"/>
              </a:spcAft>
              <a:buClr>
                <a:schemeClr val="hlink"/>
              </a:buClr>
              <a:buFont typeface="Wingdings" pitchFamily="2" charset="2"/>
              <a:buChar char="§"/>
            </a:pPr>
            <a:r>
              <a:rPr lang="en-US" sz="2200" i="1">
                <a:solidFill>
                  <a:srgbClr val="4D4D4D"/>
                </a:solidFill>
                <a:latin typeface="Arial Narrow" pitchFamily="34" charset="0"/>
              </a:rPr>
              <a:t>Fermer la bride de l’outil d’insertion.</a:t>
            </a:r>
          </a:p>
          <a:p>
            <a:pPr marL="742950" lvl="1" indent="-285750">
              <a:spcBef>
                <a:spcPct val="10000"/>
              </a:spcBef>
              <a:spcAft>
                <a:spcPct val="20000"/>
              </a:spcAft>
              <a:buClr>
                <a:schemeClr val="hlink"/>
              </a:buClr>
              <a:buFont typeface="Wingdings" pitchFamily="2" charset="2"/>
              <a:buChar char="§"/>
            </a:pPr>
            <a:r>
              <a:rPr lang="en-US" sz="2200" i="1">
                <a:solidFill>
                  <a:srgbClr val="4D4D4D"/>
                </a:solidFill>
                <a:latin typeface="Arial Narrow" pitchFamily="34" charset="0"/>
              </a:rPr>
              <a:t>Un Clic signal la bonne fermeture.</a:t>
            </a:r>
          </a:p>
          <a:p>
            <a:pPr marL="742950" lvl="1" indent="-285750">
              <a:spcBef>
                <a:spcPct val="10000"/>
              </a:spcBef>
              <a:spcAft>
                <a:spcPct val="20000"/>
              </a:spcAft>
              <a:buClr>
                <a:schemeClr val="hlink"/>
              </a:buClr>
              <a:buFont typeface="Wingdings" pitchFamily="2" charset="2"/>
              <a:buChar char="§"/>
            </a:pPr>
            <a:r>
              <a:rPr lang="en-US" sz="2200" i="1">
                <a:solidFill>
                  <a:srgbClr val="4D4D4D"/>
                </a:solidFill>
                <a:latin typeface="Arial Narrow" pitchFamily="34" charset="0"/>
              </a:rPr>
              <a:t>Fermer le couvercle de guide sans</a:t>
            </a:r>
          </a:p>
          <a:p>
            <a:pPr marL="742950" lvl="1" indent="-285750">
              <a:spcBef>
                <a:spcPct val="10000"/>
              </a:spcBef>
              <a:spcAft>
                <a:spcPct val="20000"/>
              </a:spcAft>
              <a:buClr>
                <a:schemeClr val="hlink"/>
              </a:buClr>
              <a:buFont typeface="Wingdings" pitchFamily="2" charset="2"/>
              <a:buNone/>
            </a:pPr>
            <a:r>
              <a:rPr lang="en-US" sz="2200" i="1">
                <a:solidFill>
                  <a:srgbClr val="4D4D4D"/>
                </a:solidFill>
                <a:latin typeface="Arial Narrow" pitchFamily="34" charset="0"/>
              </a:rPr>
              <a:t>	 forcer.</a:t>
            </a:r>
          </a:p>
          <a:p>
            <a:pPr marL="742950" lvl="1" indent="-285750">
              <a:spcBef>
                <a:spcPct val="10000"/>
              </a:spcBef>
              <a:spcAft>
                <a:spcPct val="20000"/>
              </a:spcAft>
              <a:buClr>
                <a:schemeClr val="hlink"/>
              </a:buClr>
              <a:buFont typeface="Wingdings" pitchFamily="2" charset="2"/>
              <a:buChar char="§"/>
            </a:pPr>
            <a:r>
              <a:rPr lang="en-US" sz="2200" i="1">
                <a:solidFill>
                  <a:srgbClr val="4D4D4D"/>
                </a:solidFill>
                <a:latin typeface="Arial Narrow" pitchFamily="34" charset="0"/>
              </a:rPr>
              <a:t>Un Clic signal la bonne fermeture.</a:t>
            </a:r>
          </a:p>
          <a:p>
            <a:pPr marL="742950" lvl="1" indent="-285750">
              <a:spcBef>
                <a:spcPct val="10000"/>
              </a:spcBef>
              <a:spcAft>
                <a:spcPct val="20000"/>
              </a:spcAft>
              <a:buClr>
                <a:schemeClr val="hlink"/>
              </a:buClr>
              <a:buFont typeface="Wingdings" pitchFamily="2" charset="2"/>
              <a:buNone/>
            </a:pPr>
            <a:endParaRPr lang="en-US" sz="2200" i="1">
              <a:solidFill>
                <a:srgbClr val="4D4D4D"/>
              </a:solidFill>
              <a:latin typeface="Arial Narrow" pitchFamily="34" charset="0"/>
            </a:endParaRPr>
          </a:p>
          <a:p>
            <a:pPr marL="742950" lvl="1" indent="-285750">
              <a:spcBef>
                <a:spcPct val="10000"/>
              </a:spcBef>
              <a:spcAft>
                <a:spcPct val="20000"/>
              </a:spcAft>
              <a:buClr>
                <a:schemeClr val="hlink"/>
              </a:buClr>
              <a:buFont typeface="Wingdings" pitchFamily="2" charset="2"/>
              <a:buChar char="§"/>
            </a:pPr>
            <a:r>
              <a:rPr lang="en-US" sz="2200" i="1">
                <a:solidFill>
                  <a:srgbClr val="4D4D4D"/>
                </a:solidFill>
                <a:latin typeface="Arial Narrow" pitchFamily="34" charset="0"/>
              </a:rPr>
              <a:t>Vérifier qu’après le verrouillage la longueur de fibre nue hors de l’outil d’insertion est comprise entre 0 et 1 mm.</a:t>
            </a:r>
            <a:endParaRPr lang="en-US" sz="2200" b="1" i="1">
              <a:solidFill>
                <a:srgbClr val="FF0000"/>
              </a:solidFill>
              <a:latin typeface="Arial Narrow" pitchFamily="34" charset="0"/>
            </a:endParaRPr>
          </a:p>
        </p:txBody>
      </p:sp>
      <p:sp>
        <p:nvSpPr>
          <p:cNvPr id="1075209" name="Rectangle 9"/>
          <p:cNvSpPr>
            <a:spLocks noGrp="1" noChangeArrowheads="1"/>
          </p:cNvSpPr>
          <p:nvPr>
            <p:ph type="title"/>
          </p:nvPr>
        </p:nvSpPr>
        <p:spPr/>
        <p:txBody>
          <a:bodyPr/>
          <a:lstStyle/>
          <a:p>
            <a:r>
              <a:rPr lang="en-US"/>
              <a:t>Mise en oeuvre (Toutes fibres)</a:t>
            </a:r>
          </a:p>
        </p:txBody>
      </p:sp>
      <p:sp>
        <p:nvSpPr>
          <p:cNvPr id="1075214" name="Rectangle 14"/>
          <p:cNvSpPr>
            <a:spLocks noChangeArrowheads="1"/>
          </p:cNvSpPr>
          <p:nvPr/>
        </p:nvSpPr>
        <p:spPr bwMode="auto">
          <a:xfrm>
            <a:off x="503238" y="1374775"/>
            <a:ext cx="6048375" cy="541338"/>
          </a:xfrm>
          <a:prstGeom prst="rect">
            <a:avLst/>
          </a:prstGeom>
          <a:noFill/>
          <a:ln w="9525">
            <a:noFill/>
            <a:miter lim="800000"/>
            <a:headEnd/>
            <a:tailEnd/>
          </a:ln>
          <a:effectLst/>
        </p:spPr>
        <p:txBody>
          <a:bodyPr lIns="0" tIns="0" rIns="0" bIns="0"/>
          <a:lstStyle/>
          <a:p>
            <a:pPr marL="342900" indent="-342900">
              <a:spcBef>
                <a:spcPct val="20000"/>
              </a:spcBef>
              <a:spcAft>
                <a:spcPct val="15000"/>
              </a:spcAft>
              <a:buClr>
                <a:schemeClr val="hlink"/>
              </a:buClr>
              <a:buFont typeface="Wingdings" pitchFamily="2" charset="2"/>
              <a:buChar char="§"/>
            </a:pPr>
            <a:r>
              <a:rPr lang="en-US" sz="2400">
                <a:latin typeface="Arial Narrow" pitchFamily="34" charset="0"/>
              </a:rPr>
              <a:t>Verrouillage de la fibre dans l’outil d’insertion</a:t>
            </a:r>
            <a:endParaRPr lang="en-US" sz="2400" b="1">
              <a:latin typeface="Arial Narrow" pitchFamily="34" charset="0"/>
            </a:endParaRPr>
          </a:p>
        </p:txBody>
      </p:sp>
      <p:grpSp>
        <p:nvGrpSpPr>
          <p:cNvPr id="1075215" name="Group 15"/>
          <p:cNvGrpSpPr>
            <a:grpSpLocks/>
          </p:cNvGrpSpPr>
          <p:nvPr/>
        </p:nvGrpSpPr>
        <p:grpSpPr bwMode="auto">
          <a:xfrm>
            <a:off x="6048375" y="4473575"/>
            <a:ext cx="1331913" cy="611188"/>
            <a:chOff x="1281" y="3680"/>
            <a:chExt cx="839" cy="385"/>
          </a:xfrm>
        </p:grpSpPr>
        <p:sp>
          <p:nvSpPr>
            <p:cNvPr id="1075216" name="AutoShape 16"/>
            <p:cNvSpPr>
              <a:spLocks noChangeArrowheads="1"/>
            </p:cNvSpPr>
            <p:nvPr/>
          </p:nvSpPr>
          <p:spPr bwMode="auto">
            <a:xfrm>
              <a:off x="1281" y="3680"/>
              <a:ext cx="839" cy="385"/>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fr-FR"/>
            </a:p>
          </p:txBody>
        </p:sp>
        <p:sp>
          <p:nvSpPr>
            <p:cNvPr id="1075217" name="Text Box 17"/>
            <p:cNvSpPr txBox="1">
              <a:spLocks noChangeArrowheads="1"/>
            </p:cNvSpPr>
            <p:nvPr/>
          </p:nvSpPr>
          <p:spPr bwMode="auto">
            <a:xfrm>
              <a:off x="1394" y="3744"/>
              <a:ext cx="613" cy="230"/>
            </a:xfrm>
            <a:prstGeom prst="rect">
              <a:avLst/>
            </a:prstGeom>
            <a:noFill/>
            <a:ln w="3175">
              <a:noFill/>
              <a:miter lim="800000"/>
              <a:headEnd/>
              <a:tailEnd/>
            </a:ln>
            <a:effectLst/>
          </p:spPr>
          <p:txBody>
            <a:bodyPr lIns="0" tIns="0" rIns="0" bIns="0">
              <a:spAutoFit/>
            </a:bodyPr>
            <a:lstStyle/>
            <a:p>
              <a:pPr algn="ctr">
                <a:spcBef>
                  <a:spcPct val="50000"/>
                </a:spcBef>
              </a:pPr>
              <a:r>
                <a:rPr lang="fr-FR" sz="2400">
                  <a:latin typeface="Cooper Black" pitchFamily="18" charset="0"/>
                </a:rPr>
                <a:t>clic</a:t>
              </a:r>
            </a:p>
          </p:txBody>
        </p:sp>
      </p:grpSp>
      <p:sp>
        <p:nvSpPr>
          <p:cNvPr id="1075218" name="AutoShape 18"/>
          <p:cNvSpPr>
            <a:spLocks noChangeArrowheads="1"/>
          </p:cNvSpPr>
          <p:nvPr/>
        </p:nvSpPr>
        <p:spPr bwMode="auto">
          <a:xfrm rot="21600000">
            <a:off x="5832475" y="4005263"/>
            <a:ext cx="323850" cy="468312"/>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sp>
        <p:nvSpPr>
          <p:cNvPr id="1075219" name="AutoShape 19"/>
          <p:cNvSpPr>
            <a:spLocks noChangeArrowheads="1"/>
          </p:cNvSpPr>
          <p:nvPr/>
        </p:nvSpPr>
        <p:spPr bwMode="auto">
          <a:xfrm rot="32400000">
            <a:off x="8172450" y="1844675"/>
            <a:ext cx="323850" cy="468313"/>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grpSp>
        <p:nvGrpSpPr>
          <p:cNvPr id="1075220" name="Group 20"/>
          <p:cNvGrpSpPr>
            <a:grpSpLocks/>
          </p:cNvGrpSpPr>
          <p:nvPr/>
        </p:nvGrpSpPr>
        <p:grpSpPr bwMode="auto">
          <a:xfrm>
            <a:off x="7164388" y="1520825"/>
            <a:ext cx="1331912" cy="611188"/>
            <a:chOff x="1281" y="3680"/>
            <a:chExt cx="839" cy="385"/>
          </a:xfrm>
        </p:grpSpPr>
        <p:sp>
          <p:nvSpPr>
            <p:cNvPr id="1075221" name="AutoShape 21"/>
            <p:cNvSpPr>
              <a:spLocks noChangeArrowheads="1"/>
            </p:cNvSpPr>
            <p:nvPr/>
          </p:nvSpPr>
          <p:spPr bwMode="auto">
            <a:xfrm>
              <a:off x="1281" y="3680"/>
              <a:ext cx="839" cy="385"/>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fr-FR"/>
            </a:p>
          </p:txBody>
        </p:sp>
        <p:sp>
          <p:nvSpPr>
            <p:cNvPr id="1075222" name="Text Box 22"/>
            <p:cNvSpPr txBox="1">
              <a:spLocks noChangeArrowheads="1"/>
            </p:cNvSpPr>
            <p:nvPr/>
          </p:nvSpPr>
          <p:spPr bwMode="auto">
            <a:xfrm>
              <a:off x="1394" y="3744"/>
              <a:ext cx="613" cy="230"/>
            </a:xfrm>
            <a:prstGeom prst="rect">
              <a:avLst/>
            </a:prstGeom>
            <a:noFill/>
            <a:ln w="3175">
              <a:noFill/>
              <a:miter lim="800000"/>
              <a:headEnd/>
              <a:tailEnd/>
            </a:ln>
            <a:effectLst/>
          </p:spPr>
          <p:txBody>
            <a:bodyPr lIns="0" tIns="0" rIns="0" bIns="0">
              <a:spAutoFit/>
            </a:bodyPr>
            <a:lstStyle/>
            <a:p>
              <a:pPr algn="ctr">
                <a:spcBef>
                  <a:spcPct val="50000"/>
                </a:spcBef>
              </a:pPr>
              <a:r>
                <a:rPr lang="fr-FR" sz="2400">
                  <a:latin typeface="Cooper Black" pitchFamily="18" charset="0"/>
                </a:rPr>
                <a:t>clic</a:t>
              </a:r>
            </a:p>
          </p:txBody>
        </p:sp>
      </p:grpSp>
      <p:sp>
        <p:nvSpPr>
          <p:cNvPr id="1075223" name="AutoShape 23"/>
          <p:cNvSpPr>
            <a:spLocks noChangeArrowheads="1"/>
          </p:cNvSpPr>
          <p:nvPr/>
        </p:nvSpPr>
        <p:spPr bwMode="auto">
          <a:xfrm rot="32400000">
            <a:off x="8820150" y="1592263"/>
            <a:ext cx="323850" cy="468312"/>
          </a:xfrm>
          <a:prstGeom prst="upArrow">
            <a:avLst>
              <a:gd name="adj1" fmla="val 50000"/>
              <a:gd name="adj2" fmla="val 36152"/>
            </a:avLst>
          </a:prstGeom>
          <a:solidFill>
            <a:srgbClr val="FFFF00"/>
          </a:solidFill>
          <a:ln w="9525">
            <a:solidFill>
              <a:schemeClr val="tx1"/>
            </a:solidFill>
            <a:miter lim="800000"/>
            <a:headEnd/>
            <a:tailEnd/>
          </a:ln>
          <a:effectLst/>
        </p:spPr>
        <p:txBody>
          <a:bodyPr wrap="none"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18"/>
                                        </p:tgtEl>
                                        <p:attrNameLst>
                                          <p:attrName>style.visibility</p:attrName>
                                        </p:attrNameLst>
                                      </p:cBhvr>
                                      <p:to>
                                        <p:strVal val="visible"/>
                                      </p:to>
                                    </p:set>
                                  </p:childTnLst>
                                </p:cTn>
                              </p:par>
                              <p:par>
                                <p:cTn id="9" presetID="35" presetClass="emph" presetSubtype="0" repeatCount="indefinite" fill="hold" grpId="1" nodeType="withEffect">
                                  <p:stCondLst>
                                    <p:cond delay="0"/>
                                  </p:stCondLst>
                                  <p:endCondLst>
                                    <p:cond evt="onNext" delay="0">
                                      <p:tgtEl>
                                        <p:sldTgt/>
                                      </p:tgtEl>
                                    </p:cond>
                                  </p:endCondLst>
                                  <p:childTnLst>
                                    <p:anim calcmode="discrete" valueType="str">
                                      <p:cBhvr>
                                        <p:cTn id="10" dur="1000" fill="hold"/>
                                        <p:tgtEl>
                                          <p:spTgt spid="1075218"/>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5215"/>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10752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21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5212">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752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75219"/>
                                        </p:tgtEl>
                                        <p:attrNameLst>
                                          <p:attrName>style.visibility</p:attrName>
                                        </p:attrNameLst>
                                      </p:cBhvr>
                                      <p:to>
                                        <p:strVal val="visible"/>
                                      </p:to>
                                    </p:set>
                                  </p:childTnLst>
                                </p:cTn>
                              </p:par>
                              <p:par>
                                <p:cTn id="29" presetID="35" presetClass="emph" presetSubtype="0" repeatCount="indefinite" fill="hold" grpId="1" nodeType="withEffect">
                                  <p:stCondLst>
                                    <p:cond delay="0"/>
                                  </p:stCondLst>
                                  <p:endCondLst>
                                    <p:cond evt="onNext" delay="0">
                                      <p:tgtEl>
                                        <p:sldTgt/>
                                      </p:tgtEl>
                                    </p:cond>
                                  </p:endCondLst>
                                  <p:childTnLst>
                                    <p:anim calcmode="discrete" valueType="str">
                                      <p:cBhvr>
                                        <p:cTn id="30" dur="1000" fill="hold"/>
                                        <p:tgtEl>
                                          <p:spTgt spid="1075219"/>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5212">
                                            <p:txEl>
                                              <p:pRg st="4" end="4"/>
                                            </p:txEl>
                                          </p:spTgt>
                                        </p:tgtEl>
                                        <p:attrNameLst>
                                          <p:attrName>style.visibility</p:attrName>
                                        </p:attrNameLst>
                                      </p:cBhvr>
                                      <p:to>
                                        <p:strVal val="visible"/>
                                      </p:to>
                                    </p:set>
                                  </p:childTnLst>
                                </p:cTn>
                              </p:par>
                              <p:par>
                                <p:cTn id="35" presetID="1" presetClass="exit" presetSubtype="0" fill="hold" grpId="2" nodeType="withEffect">
                                  <p:stCondLst>
                                    <p:cond delay="0"/>
                                  </p:stCondLst>
                                  <p:childTnLst>
                                    <p:set>
                                      <p:cBhvr>
                                        <p:cTn id="36" dur="1" fill="hold">
                                          <p:stCondLst>
                                            <p:cond delay="0"/>
                                          </p:stCondLst>
                                        </p:cTn>
                                        <p:tgtEl>
                                          <p:spTgt spid="107521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752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5212">
                                            <p:txEl>
                                              <p:pRg st="6" end="6"/>
                                            </p:txEl>
                                          </p:spTgt>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7522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075223"/>
                                        </p:tgtEl>
                                        <p:attrNameLst>
                                          <p:attrName>style.visibility</p:attrName>
                                        </p:attrNameLst>
                                      </p:cBhvr>
                                      <p:to>
                                        <p:strVal val="visible"/>
                                      </p:to>
                                    </p:set>
                                  </p:childTnLst>
                                </p:cTn>
                              </p:par>
                              <p:par>
                                <p:cTn id="47" presetID="35" presetClass="emph" presetSubtype="0" repeatCount="indefinite" fill="hold" grpId="1" nodeType="withEffect">
                                  <p:stCondLst>
                                    <p:cond delay="0"/>
                                  </p:stCondLst>
                                  <p:endCondLst>
                                    <p:cond evt="onNext" delay="0">
                                      <p:tgtEl>
                                        <p:sldTgt/>
                                      </p:tgtEl>
                                    </p:cond>
                                  </p:endCondLst>
                                  <p:childTnLst>
                                    <p:anim calcmode="discrete" valueType="str">
                                      <p:cBhvr>
                                        <p:cTn id="48" dur="1000" fill="hold"/>
                                        <p:tgtEl>
                                          <p:spTgt spid="1075223"/>
                                        </p:tgtEl>
                                        <p:attrNameLst>
                                          <p:attrName>style.visibility</p:attrName>
                                        </p:attrNameLst>
                                      </p:cBhvr>
                                      <p:tavLst>
                                        <p:tav tm="0">
                                          <p:val>
                                            <p:strVal val="hidden"/>
                                          </p:val>
                                        </p:tav>
                                        <p:tav tm="50000">
                                          <p:val>
                                            <p:strVal val="visible"/>
                                          </p:val>
                                        </p:tav>
                                      </p:tavLst>
                                    </p:anim>
                                  </p:childTnLst>
                                </p:cTn>
                              </p:par>
                              <p:par>
                                <p:cTn id="49" presetID="1" presetClass="exit" presetSubtype="0" fill="hold" grpId="3" nodeType="withEffect">
                                  <p:stCondLst>
                                    <p:cond delay="0"/>
                                  </p:stCondLst>
                                  <p:childTnLst>
                                    <p:set>
                                      <p:cBhvr>
                                        <p:cTn id="50" dur="1" fill="hold">
                                          <p:stCondLst>
                                            <p:cond delay="0"/>
                                          </p:stCondLst>
                                        </p:cTn>
                                        <p:tgtEl>
                                          <p:spTgt spid="1075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12" grpId="0" uiExpand="1" build="allAtOnce"/>
      <p:bldP spid="1075218" grpId="0" animBg="1"/>
      <p:bldP spid="1075218" grpId="1" animBg="1"/>
      <p:bldP spid="1075218" grpId="2" animBg="1"/>
      <p:bldP spid="1075219" grpId="0" animBg="1"/>
      <p:bldP spid="1075219" grpId="1" animBg="1"/>
      <p:bldP spid="1075219" grpId="2" animBg="1"/>
      <p:bldP spid="1075219" grpId="3" animBg="1"/>
      <p:bldP spid="1075223" grpId="0" animBg="1"/>
      <p:bldP spid="107522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en-US"/>
              <a:t>© 3M 2007.  All Rights Reserved.</a:t>
            </a:r>
          </a:p>
        </p:txBody>
      </p:sp>
      <p:sp>
        <p:nvSpPr>
          <p:cNvPr id="1046530" name="Rectangle 2"/>
          <p:cNvSpPr>
            <a:spLocks noGrp="1" noChangeArrowheads="1"/>
          </p:cNvSpPr>
          <p:nvPr>
            <p:ph type="title"/>
          </p:nvPr>
        </p:nvSpPr>
        <p:spPr/>
        <p:txBody>
          <a:bodyPr/>
          <a:lstStyle/>
          <a:p>
            <a:r>
              <a:rPr lang="en-US"/>
              <a:t>Mise en oeuvre (Toutes fibres)</a:t>
            </a:r>
          </a:p>
        </p:txBody>
      </p:sp>
      <p:sp>
        <p:nvSpPr>
          <p:cNvPr id="1046531" name="Rectangle 3"/>
          <p:cNvSpPr>
            <a:spLocks noGrp="1" noChangeArrowheads="1"/>
          </p:cNvSpPr>
          <p:nvPr>
            <p:ph type="body" idx="1"/>
          </p:nvPr>
        </p:nvSpPr>
        <p:spPr>
          <a:xfrm>
            <a:off x="503238" y="1233488"/>
            <a:ext cx="8567737" cy="1187450"/>
          </a:xfrm>
          <a:solidFill>
            <a:schemeClr val="bg1"/>
          </a:solidFill>
          <a:ln/>
        </p:spPr>
        <p:txBody>
          <a:bodyPr/>
          <a:lstStyle/>
          <a:p>
            <a:pPr>
              <a:lnSpc>
                <a:spcPct val="90000"/>
              </a:lnSpc>
            </a:pPr>
            <a:r>
              <a:rPr lang="en-US" sz="2800"/>
              <a:t>Insertion de la fibre dans le connecteur</a:t>
            </a:r>
            <a:endParaRPr lang="en-US" sz="2800" b="1"/>
          </a:p>
          <a:p>
            <a:pPr lvl="1">
              <a:lnSpc>
                <a:spcPct val="90000"/>
              </a:lnSpc>
            </a:pPr>
            <a:r>
              <a:rPr lang="en-US" sz="2400"/>
              <a:t>Placer l’outil d’insertion de la fibre dans la rainure de l’embase de l’outil de sertissage.</a:t>
            </a:r>
            <a:endParaRPr lang="en-US" sz="2400">
              <a:solidFill>
                <a:srgbClr val="333333"/>
              </a:solidFill>
            </a:endParaRPr>
          </a:p>
        </p:txBody>
      </p:sp>
      <p:pic>
        <p:nvPicPr>
          <p:cNvPr id="1046532" name="Picture 4"/>
          <p:cNvPicPr>
            <a:picLocks noChangeAspect="1" noChangeArrowheads="1"/>
          </p:cNvPicPr>
          <p:nvPr/>
        </p:nvPicPr>
        <p:blipFill>
          <a:blip r:embed="rId3" cstate="print"/>
          <a:srcRect/>
          <a:stretch>
            <a:fillRect/>
          </a:stretch>
        </p:blipFill>
        <p:spPr bwMode="auto">
          <a:xfrm>
            <a:off x="935038" y="2454275"/>
            <a:ext cx="7165975" cy="417036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r>
              <a:rPr lang="en-US"/>
              <a:t>© 3M 2007.  All Rights Reserved.</a:t>
            </a:r>
          </a:p>
        </p:txBody>
      </p:sp>
      <p:sp>
        <p:nvSpPr>
          <p:cNvPr id="1048578" name="Rectangle 2"/>
          <p:cNvSpPr>
            <a:spLocks noGrp="1" noChangeArrowheads="1"/>
          </p:cNvSpPr>
          <p:nvPr>
            <p:ph type="title"/>
          </p:nvPr>
        </p:nvSpPr>
        <p:spPr/>
        <p:txBody>
          <a:bodyPr/>
          <a:lstStyle/>
          <a:p>
            <a:r>
              <a:rPr lang="en-US"/>
              <a:t>Mise en oeuvre (Toutes fibres)</a:t>
            </a:r>
          </a:p>
        </p:txBody>
      </p:sp>
      <p:sp>
        <p:nvSpPr>
          <p:cNvPr id="1048579" name="Rectangle 3"/>
          <p:cNvSpPr>
            <a:spLocks noGrp="1" noChangeArrowheads="1"/>
          </p:cNvSpPr>
          <p:nvPr>
            <p:ph type="body" idx="1"/>
          </p:nvPr>
        </p:nvSpPr>
        <p:spPr>
          <a:xfrm>
            <a:off x="503238" y="1233488"/>
            <a:ext cx="8137525" cy="2590800"/>
          </a:xfrm>
          <a:solidFill>
            <a:schemeClr val="bg1"/>
          </a:solidFill>
          <a:ln/>
        </p:spPr>
        <p:txBody>
          <a:bodyPr/>
          <a:lstStyle/>
          <a:p>
            <a:r>
              <a:rPr lang="en-US" sz="2800"/>
              <a:t>Insertion de la fibre dans le connecteur</a:t>
            </a:r>
            <a:endParaRPr lang="en-US" sz="2800" b="1"/>
          </a:p>
          <a:p>
            <a:pPr lvl="1"/>
            <a:r>
              <a:rPr lang="en-US"/>
              <a:t>Par un mouvement CONTINU TRES LENT, glisser l’outil d’insertion vers le connecteur. Un arc de fibre se produit dès que les deux repères blancs sont alignés (bow start).</a:t>
            </a:r>
          </a:p>
          <a:p>
            <a:pPr lvl="1"/>
            <a:r>
              <a:rPr lang="en-US">
                <a:solidFill>
                  <a:srgbClr val="333333"/>
                </a:solidFill>
              </a:rPr>
              <a:t>ATTENTION : Si aucune courbure n’est observée, reprendre au slide 34.</a:t>
            </a:r>
          </a:p>
        </p:txBody>
      </p:sp>
      <p:pic>
        <p:nvPicPr>
          <p:cNvPr id="1048580" name="Picture 4"/>
          <p:cNvPicPr>
            <a:picLocks noChangeAspect="1" noChangeArrowheads="1"/>
          </p:cNvPicPr>
          <p:nvPr/>
        </p:nvPicPr>
        <p:blipFill>
          <a:blip r:embed="rId3" cstate="print"/>
          <a:srcRect/>
          <a:stretch>
            <a:fillRect/>
          </a:stretch>
        </p:blipFill>
        <p:spPr bwMode="auto">
          <a:xfrm>
            <a:off x="1585913" y="3176588"/>
            <a:ext cx="5291137" cy="3484562"/>
          </a:xfrm>
          <a:prstGeom prst="rect">
            <a:avLst/>
          </a:prstGeom>
          <a:noFill/>
          <a:ln w="9525">
            <a:noFill/>
            <a:miter lim="800000"/>
            <a:headEnd/>
            <a:tailEnd/>
          </a:ln>
          <a:effectLst/>
        </p:spPr>
      </p:pic>
      <p:sp>
        <p:nvSpPr>
          <p:cNvPr id="1048583" name="AutoShape 7"/>
          <p:cNvSpPr>
            <a:spLocks noChangeArrowheads="1"/>
          </p:cNvSpPr>
          <p:nvPr/>
        </p:nvSpPr>
        <p:spPr bwMode="auto">
          <a:xfrm>
            <a:off x="4356100" y="4976813"/>
            <a:ext cx="360363" cy="612775"/>
          </a:xfrm>
          <a:prstGeom prst="upArrow">
            <a:avLst>
              <a:gd name="adj1" fmla="val 60352"/>
              <a:gd name="adj2" fmla="val 77094"/>
            </a:avLst>
          </a:prstGeom>
          <a:solidFill>
            <a:srgbClr val="FFFF00"/>
          </a:solidFill>
          <a:ln w="9525">
            <a:solidFill>
              <a:schemeClr val="tx1"/>
            </a:solidFill>
            <a:miter lim="800000"/>
            <a:headEnd/>
            <a:tailEnd/>
          </a:ln>
          <a:effectLst/>
        </p:spPr>
        <p:txBody>
          <a:bodyPr wrap="none"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57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48579">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48583"/>
                                        </p:tgtEl>
                                        <p:attrNameLst>
                                          <p:attrName>style.visibility</p:attrName>
                                        </p:attrNameLst>
                                      </p:cBhvr>
                                      <p:to>
                                        <p:strVal val="visible"/>
                                      </p:to>
                                    </p:set>
                                  </p:childTnLst>
                                </p:cTn>
                              </p:par>
                            </p:childTnLst>
                          </p:cTn>
                        </p:par>
                        <p:par>
                          <p:cTn id="12" fill="hold">
                            <p:stCondLst>
                              <p:cond delay="0"/>
                            </p:stCondLst>
                            <p:childTnLst>
                              <p:par>
                                <p:cTn id="13" presetID="35" presetClass="emph" presetSubtype="0" repeatCount="indefinite" fill="hold" grpId="1" nodeType="afterEffect">
                                  <p:stCondLst>
                                    <p:cond delay="0"/>
                                  </p:stCondLst>
                                  <p:endCondLst>
                                    <p:cond evt="onNext" delay="0">
                                      <p:tgtEl>
                                        <p:sldTgt/>
                                      </p:tgtEl>
                                    </p:cond>
                                  </p:endCondLst>
                                  <p:childTnLst>
                                    <p:anim calcmode="discrete" valueType="str">
                                      <p:cBhvr>
                                        <p:cTn id="14" dur="1000" fill="hold"/>
                                        <p:tgtEl>
                                          <p:spTgt spid="1048583"/>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9" grpId="0" uiExpand="1" build="p"/>
      <p:bldP spid="1048583" grpId="0" animBg="1"/>
      <p:bldP spid="104858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p:txBody>
          <a:bodyPr/>
          <a:lstStyle/>
          <a:p>
            <a:r>
              <a:rPr lang="en-US"/>
              <a:t>© 3M 2007.  All Rights Reserved.</a:t>
            </a:r>
          </a:p>
        </p:txBody>
      </p:sp>
      <p:sp>
        <p:nvSpPr>
          <p:cNvPr id="1050626" name="Rectangle 2"/>
          <p:cNvSpPr>
            <a:spLocks noGrp="1" noChangeArrowheads="1"/>
          </p:cNvSpPr>
          <p:nvPr>
            <p:ph type="title"/>
          </p:nvPr>
        </p:nvSpPr>
        <p:spPr/>
        <p:txBody>
          <a:bodyPr/>
          <a:lstStyle/>
          <a:p>
            <a:r>
              <a:rPr lang="en-US"/>
              <a:t>Mise en oeuvre (Toutes fibres)</a:t>
            </a:r>
          </a:p>
        </p:txBody>
      </p:sp>
      <p:sp>
        <p:nvSpPr>
          <p:cNvPr id="1050627" name="Rectangle 3"/>
          <p:cNvSpPr>
            <a:spLocks noGrp="1" noChangeArrowheads="1"/>
          </p:cNvSpPr>
          <p:nvPr>
            <p:ph type="body" idx="1"/>
          </p:nvPr>
        </p:nvSpPr>
        <p:spPr>
          <a:xfrm>
            <a:off x="503238" y="1233488"/>
            <a:ext cx="8567737" cy="2590800"/>
          </a:xfrm>
          <a:solidFill>
            <a:schemeClr val="bg1"/>
          </a:solidFill>
          <a:ln/>
        </p:spPr>
        <p:txBody>
          <a:bodyPr/>
          <a:lstStyle/>
          <a:p>
            <a:pPr>
              <a:lnSpc>
                <a:spcPct val="90000"/>
              </a:lnSpc>
            </a:pPr>
            <a:r>
              <a:rPr lang="en-US" sz="2800"/>
              <a:t>Insertion de la fibre dans le connecteur</a:t>
            </a:r>
            <a:endParaRPr lang="en-US" sz="2800" b="1"/>
          </a:p>
          <a:p>
            <a:pPr lvl="1">
              <a:lnSpc>
                <a:spcPct val="90000"/>
              </a:lnSpc>
            </a:pPr>
            <a:r>
              <a:rPr lang="en-US">
                <a:solidFill>
                  <a:srgbClr val="333333"/>
                </a:solidFill>
              </a:rPr>
              <a:t>ATTENTION : Si l’arc de fibre se produit avant que les repères soient alignés, reculer légèrement l’outil d’insertion jusqu’à disparition de l’arc mais sans sortir la fibre du connecteur.</a:t>
            </a:r>
          </a:p>
          <a:p>
            <a:pPr lvl="1">
              <a:lnSpc>
                <a:spcPct val="90000"/>
              </a:lnSpc>
            </a:pPr>
            <a:r>
              <a:rPr lang="en-US">
                <a:solidFill>
                  <a:srgbClr val="777777"/>
                </a:solidFill>
              </a:rPr>
              <a:t>Maintenir une légère pression sur le couvercle du milieu pour faciliter l’insertion et éviter qu’il ne se soulève.</a:t>
            </a:r>
          </a:p>
          <a:p>
            <a:pPr lvl="1">
              <a:lnSpc>
                <a:spcPct val="90000"/>
              </a:lnSpc>
            </a:pPr>
            <a:r>
              <a:rPr lang="en-US">
                <a:solidFill>
                  <a:srgbClr val="777777"/>
                </a:solidFill>
              </a:rPr>
              <a:t>Si l’arc de fibre se produit à nouveau avant l’alignement des repères, reprendre la procédure au slide 33 </a:t>
            </a:r>
            <a:r>
              <a:rPr lang="en-US">
                <a:solidFill>
                  <a:schemeClr val="tx1"/>
                </a:solidFill>
              </a:rPr>
              <a:t>avec un nouveau connecteur</a:t>
            </a:r>
            <a:r>
              <a:rPr lang="en-US">
                <a:solidFill>
                  <a:srgbClr val="777777"/>
                </a:solidFill>
              </a:rPr>
              <a:t>.</a:t>
            </a:r>
          </a:p>
        </p:txBody>
      </p:sp>
      <p:pic>
        <p:nvPicPr>
          <p:cNvPr id="1050628" name="Picture 4"/>
          <p:cNvPicPr>
            <a:picLocks noChangeAspect="1" noChangeArrowheads="1"/>
          </p:cNvPicPr>
          <p:nvPr/>
        </p:nvPicPr>
        <p:blipFill>
          <a:blip r:embed="rId3" cstate="print"/>
          <a:srcRect/>
          <a:stretch>
            <a:fillRect/>
          </a:stretch>
        </p:blipFill>
        <p:spPr bwMode="auto">
          <a:xfrm>
            <a:off x="1871663" y="3895725"/>
            <a:ext cx="5148262" cy="2962275"/>
          </a:xfrm>
          <a:prstGeom prst="rect">
            <a:avLst/>
          </a:prstGeom>
          <a:noFill/>
          <a:ln w="9525">
            <a:noFill/>
            <a:miter lim="800000"/>
            <a:headEnd/>
            <a:tailEnd/>
          </a:ln>
          <a:effectLst/>
        </p:spPr>
      </p:pic>
      <p:sp>
        <p:nvSpPr>
          <p:cNvPr id="1050631" name="AutoShape 7"/>
          <p:cNvSpPr>
            <a:spLocks noChangeArrowheads="1"/>
          </p:cNvSpPr>
          <p:nvPr/>
        </p:nvSpPr>
        <p:spPr bwMode="auto">
          <a:xfrm>
            <a:off x="4302125" y="5984875"/>
            <a:ext cx="252413" cy="468313"/>
          </a:xfrm>
          <a:prstGeom prst="upArrow">
            <a:avLst>
              <a:gd name="adj1" fmla="val 50000"/>
              <a:gd name="adj2" fmla="val 46384"/>
            </a:avLst>
          </a:prstGeom>
          <a:solidFill>
            <a:srgbClr val="FFFF00"/>
          </a:solidFill>
          <a:ln w="12700">
            <a:solidFill>
              <a:schemeClr val="tx1"/>
            </a:solidFill>
            <a:miter lim="800000"/>
            <a:headEnd/>
            <a:tailEnd/>
          </a:ln>
          <a:effectLst/>
        </p:spPr>
        <p:txBody>
          <a:bodyPr wrap="none" lIns="0" tIns="0" rIns="0" bIns="0" anchor="ctr">
            <a:spAutoFit/>
          </a:bodyPr>
          <a:lstStyle/>
          <a:p>
            <a:endParaRPr lang="fr-FR"/>
          </a:p>
        </p:txBody>
      </p:sp>
      <p:sp>
        <p:nvSpPr>
          <p:cNvPr id="1050629" name="Text Box 5"/>
          <p:cNvSpPr txBox="1">
            <a:spLocks noChangeArrowheads="1"/>
          </p:cNvSpPr>
          <p:nvPr/>
        </p:nvSpPr>
        <p:spPr bwMode="auto">
          <a:xfrm>
            <a:off x="3600450" y="6416675"/>
            <a:ext cx="1655763" cy="277813"/>
          </a:xfrm>
          <a:prstGeom prst="rect">
            <a:avLst/>
          </a:prstGeom>
          <a:solidFill>
            <a:srgbClr val="FFFF00"/>
          </a:solidFill>
          <a:ln w="3175">
            <a:solidFill>
              <a:schemeClr val="tx1"/>
            </a:solidFill>
            <a:miter lim="800000"/>
            <a:headEnd/>
            <a:tailEnd/>
          </a:ln>
          <a:effectLst/>
        </p:spPr>
        <p:txBody>
          <a:bodyPr lIns="0" tIns="0" rIns="0" bIns="0">
            <a:spAutoFit/>
          </a:bodyPr>
          <a:lstStyle/>
          <a:p>
            <a:pPr algn="ctr">
              <a:spcBef>
                <a:spcPct val="50000"/>
              </a:spcBef>
            </a:pPr>
            <a:r>
              <a:rPr lang="fr-FR" b="1"/>
              <a:t>L’arc démarre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0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06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0631"/>
                                        </p:tgtEl>
                                        <p:attrNameLst>
                                          <p:attrName>style.visibility</p:attrName>
                                        </p:attrNameLst>
                                      </p:cBhvr>
                                      <p:to>
                                        <p:strVal val="visible"/>
                                      </p:to>
                                    </p:set>
                                  </p:childTnLst>
                                </p:cTn>
                              </p:par>
                            </p:childTnLst>
                          </p:cTn>
                        </p:par>
                        <p:par>
                          <p:cTn id="13" fill="hold">
                            <p:stCondLst>
                              <p:cond delay="0"/>
                            </p:stCondLst>
                            <p:childTnLst>
                              <p:par>
                                <p:cTn id="14" presetID="35" presetClass="emph" presetSubtype="0" repeatCount="indefinite" fill="hold" grpId="1" nodeType="afterEffect">
                                  <p:stCondLst>
                                    <p:cond delay="0"/>
                                  </p:stCondLst>
                                  <p:childTnLst>
                                    <p:anim calcmode="discrete" valueType="str">
                                      <p:cBhvr>
                                        <p:cTn id="15" dur="1000" fill="hold"/>
                                        <p:tgtEl>
                                          <p:spTgt spid="1050631"/>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5062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50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uiExpand="1" build="p"/>
      <p:bldP spid="1050631" grpId="0" animBg="1"/>
      <p:bldP spid="1050631" grpId="1" animBg="1"/>
      <p:bldP spid="10506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r>
              <a:rPr lang="en-US"/>
              <a:t>© 3M 2007.  All Rights Reserved.</a:t>
            </a:r>
          </a:p>
        </p:txBody>
      </p:sp>
      <p:sp>
        <p:nvSpPr>
          <p:cNvPr id="1052674" name="Rectangle 2"/>
          <p:cNvSpPr>
            <a:spLocks noGrp="1" noChangeArrowheads="1"/>
          </p:cNvSpPr>
          <p:nvPr>
            <p:ph type="title"/>
          </p:nvPr>
        </p:nvSpPr>
        <p:spPr/>
        <p:txBody>
          <a:bodyPr/>
          <a:lstStyle/>
          <a:p>
            <a:r>
              <a:rPr lang="en-US"/>
              <a:t>Mise en oeuvre (Toutes fibres)</a:t>
            </a:r>
          </a:p>
        </p:txBody>
      </p:sp>
      <p:sp>
        <p:nvSpPr>
          <p:cNvPr id="1052675" name="Rectangle 3"/>
          <p:cNvSpPr>
            <a:spLocks noGrp="1" noChangeArrowheads="1"/>
          </p:cNvSpPr>
          <p:nvPr>
            <p:ph type="body" idx="1"/>
          </p:nvPr>
        </p:nvSpPr>
        <p:spPr>
          <a:xfrm>
            <a:off x="503238" y="1233488"/>
            <a:ext cx="8567737" cy="1619250"/>
          </a:xfrm>
          <a:solidFill>
            <a:schemeClr val="bg1"/>
          </a:solidFill>
          <a:ln/>
        </p:spPr>
        <p:txBody>
          <a:bodyPr/>
          <a:lstStyle/>
          <a:p>
            <a:r>
              <a:rPr lang="en-US" sz="2800"/>
              <a:t>Insertion de la fibre dans le connecteur</a:t>
            </a:r>
            <a:endParaRPr lang="en-US" sz="2800" b="1"/>
          </a:p>
          <a:p>
            <a:pPr lvl="1"/>
            <a:r>
              <a:rPr lang="en-US">
                <a:solidFill>
                  <a:srgbClr val="777777"/>
                </a:solidFill>
              </a:rPr>
              <a:t>Lorsque l’outil d’insertion arrive en butée, la fibre doit faire un arc.</a:t>
            </a:r>
          </a:p>
          <a:p>
            <a:pPr lvl="1"/>
            <a:r>
              <a:rPr lang="en-US">
                <a:solidFill>
                  <a:srgbClr val="777777"/>
                </a:solidFill>
              </a:rPr>
              <a:t>Le couvercle de guide s’est ouvert et le couvercle du milieu s’ouvre plus ou moins selon la rigidité de la fibre.</a:t>
            </a:r>
          </a:p>
        </p:txBody>
      </p:sp>
      <p:pic>
        <p:nvPicPr>
          <p:cNvPr id="1052676" name="Picture 4"/>
          <p:cNvPicPr>
            <a:picLocks noChangeAspect="1" noChangeArrowheads="1"/>
          </p:cNvPicPr>
          <p:nvPr/>
        </p:nvPicPr>
        <p:blipFill>
          <a:blip r:embed="rId3" cstate="print"/>
          <a:srcRect/>
          <a:stretch>
            <a:fillRect/>
          </a:stretch>
        </p:blipFill>
        <p:spPr bwMode="auto">
          <a:xfrm>
            <a:off x="1619250" y="2813050"/>
            <a:ext cx="5400675" cy="3963988"/>
          </a:xfrm>
          <a:prstGeom prst="rect">
            <a:avLst/>
          </a:prstGeom>
          <a:noFill/>
          <a:ln w="9525">
            <a:noFill/>
            <a:miter lim="800000"/>
            <a:headEnd/>
            <a:tailEnd/>
          </a:ln>
          <a:effectLst/>
        </p:spPr>
      </p:pic>
      <p:sp>
        <p:nvSpPr>
          <p:cNvPr id="1052677" name="AutoShape 5"/>
          <p:cNvSpPr>
            <a:spLocks noChangeArrowheads="1"/>
          </p:cNvSpPr>
          <p:nvPr/>
        </p:nvSpPr>
        <p:spPr bwMode="auto">
          <a:xfrm rot="9682304">
            <a:off x="3868738" y="3754438"/>
            <a:ext cx="360362" cy="1044575"/>
          </a:xfrm>
          <a:prstGeom prst="upArrow">
            <a:avLst>
              <a:gd name="adj1" fmla="val 57315"/>
              <a:gd name="adj2" fmla="val 129488"/>
            </a:avLst>
          </a:prstGeom>
          <a:solidFill>
            <a:srgbClr val="FFFF00"/>
          </a:solidFill>
          <a:ln w="9525">
            <a:solidFill>
              <a:schemeClr val="tx1"/>
            </a:solidFill>
            <a:miter lim="800000"/>
            <a:headEnd/>
            <a:tailEnd/>
          </a:ln>
          <a:effectLst/>
        </p:spPr>
        <p:txBody>
          <a:bodyPr wrap="none"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2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2677"/>
                                        </p:tgtEl>
                                        <p:attrNameLst>
                                          <p:attrName>style.visibility</p:attrName>
                                        </p:attrNameLst>
                                      </p:cBhvr>
                                      <p:to>
                                        <p:strVal val="visible"/>
                                      </p:to>
                                    </p:set>
                                  </p:childTnLst>
                                </p:cTn>
                              </p:par>
                            </p:childTnLst>
                          </p:cTn>
                        </p:par>
                        <p:par>
                          <p:cTn id="11" fill="hold">
                            <p:stCondLst>
                              <p:cond delay="0"/>
                            </p:stCondLst>
                            <p:childTnLst>
                              <p:par>
                                <p:cTn id="12" presetID="35" presetClass="emph" presetSubtype="0" repeatCount="indefinite" fill="hold" grpId="1" nodeType="afterEffect">
                                  <p:stCondLst>
                                    <p:cond delay="0"/>
                                  </p:stCondLst>
                                  <p:endCondLst>
                                    <p:cond evt="onNext" delay="0">
                                      <p:tgtEl>
                                        <p:sldTgt/>
                                      </p:tgtEl>
                                    </p:cond>
                                  </p:endCondLst>
                                  <p:childTnLst>
                                    <p:anim calcmode="discrete" valueType="str">
                                      <p:cBhvr>
                                        <p:cTn id="13" dur="1000" fill="hold"/>
                                        <p:tgtEl>
                                          <p:spTgt spid="1052677"/>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52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5" grpId="0" uiExpand="1" build="p"/>
      <p:bldP spid="1052677" grpId="0" animBg="1"/>
      <p:bldP spid="105267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3"/>
          <p:cNvSpPr>
            <a:spLocks noGrp="1"/>
          </p:cNvSpPr>
          <p:nvPr>
            <p:ph type="dt" sz="half" idx="10"/>
          </p:nvPr>
        </p:nvSpPr>
        <p:spPr/>
        <p:txBody>
          <a:bodyPr/>
          <a:lstStyle/>
          <a:p>
            <a:r>
              <a:rPr lang="en-US"/>
              <a:t>© 3M 2007.  All Rights Reserved.</a:t>
            </a:r>
          </a:p>
        </p:txBody>
      </p:sp>
      <p:sp>
        <p:nvSpPr>
          <p:cNvPr id="1054722" name="Rectangle 2"/>
          <p:cNvSpPr>
            <a:spLocks noGrp="1" noChangeArrowheads="1"/>
          </p:cNvSpPr>
          <p:nvPr>
            <p:ph type="title"/>
          </p:nvPr>
        </p:nvSpPr>
        <p:spPr/>
        <p:txBody>
          <a:bodyPr/>
          <a:lstStyle/>
          <a:p>
            <a:r>
              <a:rPr lang="en-US"/>
              <a:t>Mise en oeuvre (Toutes fibres)</a:t>
            </a:r>
          </a:p>
        </p:txBody>
      </p:sp>
      <p:sp>
        <p:nvSpPr>
          <p:cNvPr id="1054723" name="Rectangle 3"/>
          <p:cNvSpPr>
            <a:spLocks noGrp="1" noChangeArrowheads="1"/>
          </p:cNvSpPr>
          <p:nvPr>
            <p:ph type="body" idx="1"/>
          </p:nvPr>
        </p:nvSpPr>
        <p:spPr>
          <a:xfrm>
            <a:off x="503238" y="1233488"/>
            <a:ext cx="8567737" cy="1366837"/>
          </a:xfrm>
          <a:solidFill>
            <a:schemeClr val="bg1"/>
          </a:solidFill>
          <a:ln/>
        </p:spPr>
        <p:txBody>
          <a:bodyPr/>
          <a:lstStyle/>
          <a:p>
            <a:r>
              <a:rPr lang="en-US" sz="2800"/>
              <a:t>Sertissage de l’épissure</a:t>
            </a:r>
            <a:endParaRPr lang="en-US" sz="2800" b="1"/>
          </a:p>
          <a:p>
            <a:pPr lvl="1"/>
            <a:r>
              <a:rPr lang="en-US">
                <a:solidFill>
                  <a:srgbClr val="777777"/>
                </a:solidFill>
              </a:rPr>
              <a:t>Alors que la fibre présente un arc, actionner fermement le levier de sertissage.</a:t>
            </a:r>
          </a:p>
          <a:p>
            <a:pPr lvl="1"/>
            <a:r>
              <a:rPr lang="en-US">
                <a:solidFill>
                  <a:srgbClr val="777777"/>
                </a:solidFill>
              </a:rPr>
              <a:t>Un léger clic indique la réalisation du sertissage.</a:t>
            </a:r>
          </a:p>
        </p:txBody>
      </p:sp>
      <p:pic>
        <p:nvPicPr>
          <p:cNvPr id="1054725" name="Picture 5"/>
          <p:cNvPicPr>
            <a:picLocks noChangeAspect="1" noChangeArrowheads="1"/>
          </p:cNvPicPr>
          <p:nvPr/>
        </p:nvPicPr>
        <p:blipFill>
          <a:blip r:embed="rId3" cstate="print"/>
          <a:srcRect/>
          <a:stretch>
            <a:fillRect/>
          </a:stretch>
        </p:blipFill>
        <p:spPr bwMode="auto">
          <a:xfrm>
            <a:off x="1187450" y="2673350"/>
            <a:ext cx="6948488" cy="3879850"/>
          </a:xfrm>
          <a:prstGeom prst="rect">
            <a:avLst/>
          </a:prstGeom>
          <a:noFill/>
          <a:ln w="9525">
            <a:noFill/>
            <a:miter lim="800000"/>
            <a:headEnd/>
            <a:tailEnd/>
          </a:ln>
          <a:effectLst/>
        </p:spPr>
      </p:pic>
      <p:sp>
        <p:nvSpPr>
          <p:cNvPr id="1054726" name="AutoShape 6"/>
          <p:cNvSpPr>
            <a:spLocks noChangeArrowheads="1"/>
          </p:cNvSpPr>
          <p:nvPr/>
        </p:nvSpPr>
        <p:spPr bwMode="auto">
          <a:xfrm>
            <a:off x="2409825" y="4471988"/>
            <a:ext cx="541338" cy="288925"/>
          </a:xfrm>
          <a:prstGeom prst="downArrow">
            <a:avLst>
              <a:gd name="adj1" fmla="val 45454"/>
              <a:gd name="adj2" fmla="val 48903"/>
            </a:avLst>
          </a:prstGeom>
          <a:solidFill>
            <a:srgbClr val="FFFF00"/>
          </a:solidFill>
          <a:ln w="9525">
            <a:solidFill>
              <a:schemeClr val="tx1"/>
            </a:solidFill>
            <a:miter lim="800000"/>
            <a:headEnd/>
            <a:tailEnd/>
          </a:ln>
          <a:effectLst/>
        </p:spPr>
        <p:txBody>
          <a:bodyPr wrap="none" anchor="ctr"/>
          <a:lstStyle/>
          <a:p>
            <a:endParaRPr lang="fr-FR"/>
          </a:p>
        </p:txBody>
      </p:sp>
      <p:grpSp>
        <p:nvGrpSpPr>
          <p:cNvPr id="1054727" name="Group 7"/>
          <p:cNvGrpSpPr>
            <a:grpSpLocks/>
          </p:cNvGrpSpPr>
          <p:nvPr/>
        </p:nvGrpSpPr>
        <p:grpSpPr bwMode="auto">
          <a:xfrm>
            <a:off x="2411413" y="3429000"/>
            <a:ext cx="1333500" cy="755650"/>
            <a:chOff x="703" y="1888"/>
            <a:chExt cx="840" cy="476"/>
          </a:xfrm>
        </p:grpSpPr>
        <p:sp>
          <p:nvSpPr>
            <p:cNvPr id="1054728" name="AutoShape 8"/>
            <p:cNvSpPr>
              <a:spLocks noChangeArrowheads="1"/>
            </p:cNvSpPr>
            <p:nvPr/>
          </p:nvSpPr>
          <p:spPr bwMode="auto">
            <a:xfrm>
              <a:off x="703" y="1888"/>
              <a:ext cx="840" cy="476"/>
            </a:xfrm>
            <a:prstGeom prst="irregularSeal2">
              <a:avLst/>
            </a:prstGeom>
            <a:solidFill>
              <a:schemeClr val="bg1">
                <a:alpha val="70000"/>
              </a:schemeClr>
            </a:solidFill>
            <a:ln w="9525">
              <a:solidFill>
                <a:schemeClr val="tx1"/>
              </a:solidFill>
              <a:miter lim="800000"/>
              <a:headEnd/>
              <a:tailEnd/>
            </a:ln>
            <a:effectLst/>
          </p:spPr>
          <p:txBody>
            <a:bodyPr wrap="none" anchor="ctr"/>
            <a:lstStyle/>
            <a:p>
              <a:endParaRPr lang="fr-FR"/>
            </a:p>
          </p:txBody>
        </p:sp>
        <p:sp>
          <p:nvSpPr>
            <p:cNvPr id="1054729" name="Text Box 9"/>
            <p:cNvSpPr txBox="1">
              <a:spLocks noChangeArrowheads="1"/>
            </p:cNvSpPr>
            <p:nvPr/>
          </p:nvSpPr>
          <p:spPr bwMode="auto">
            <a:xfrm>
              <a:off x="840" y="2001"/>
              <a:ext cx="498" cy="250"/>
            </a:xfrm>
            <a:prstGeom prst="rect">
              <a:avLst/>
            </a:prstGeom>
            <a:noFill/>
            <a:ln w="9525">
              <a:noFill/>
              <a:miter lim="800000"/>
              <a:headEnd/>
              <a:tailEnd/>
            </a:ln>
            <a:effectLst/>
          </p:spPr>
          <p:txBody>
            <a:bodyPr>
              <a:spAutoFit/>
            </a:bodyPr>
            <a:lstStyle/>
            <a:p>
              <a:pPr algn="ctr">
                <a:spcBef>
                  <a:spcPct val="50000"/>
                </a:spcBef>
              </a:pPr>
              <a:r>
                <a:rPr lang="fr-FR" sz="2000" b="1"/>
                <a:t>clic</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726"/>
                                        </p:tgtEl>
                                        <p:attrNameLst>
                                          <p:attrName>style.visibility</p:attrName>
                                        </p:attrNameLst>
                                      </p:cBhvr>
                                      <p:to>
                                        <p:strVal val="visible"/>
                                      </p:to>
                                    </p:set>
                                  </p:childTnLst>
                                </p:cTn>
                              </p:par>
                            </p:childTnLst>
                          </p:cTn>
                        </p:par>
                        <p:par>
                          <p:cTn id="11" fill="hold">
                            <p:stCondLst>
                              <p:cond delay="0"/>
                            </p:stCondLst>
                            <p:childTnLst>
                              <p:par>
                                <p:cTn id="12" presetID="35" presetClass="emph" presetSubtype="0" repeatCount="5000" fill="hold" grpId="1" nodeType="afterEffect">
                                  <p:stCondLst>
                                    <p:cond delay="0"/>
                                  </p:stCondLst>
                                  <p:childTnLst>
                                    <p:anim calcmode="discrete" valueType="str">
                                      <p:cBhvr>
                                        <p:cTn id="13" dur="1000" fill="hold"/>
                                        <p:tgtEl>
                                          <p:spTgt spid="1054726"/>
                                        </p:tgtEl>
                                        <p:attrNameLst>
                                          <p:attrName>style.visibility</p:attrName>
                                        </p:attrNameLst>
                                      </p:cBhvr>
                                      <p:tavLst>
                                        <p:tav tm="0">
                                          <p:val>
                                            <p:strVal val="hidden"/>
                                          </p:val>
                                        </p:tav>
                                        <p:tav tm="50000">
                                          <p:val>
                                            <p:strVal val="visible"/>
                                          </p:val>
                                        </p:tav>
                                      </p:tavLst>
                                    </p:anim>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105472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3" grpId="0" uiExpand="1" build="p"/>
      <p:bldP spid="1054726" grpId="0" animBg="1"/>
      <p:bldP spid="105472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e la date 3"/>
          <p:cNvSpPr>
            <a:spLocks noGrp="1"/>
          </p:cNvSpPr>
          <p:nvPr>
            <p:ph type="dt" sz="half" idx="10"/>
          </p:nvPr>
        </p:nvSpPr>
        <p:spPr/>
        <p:txBody>
          <a:bodyPr/>
          <a:lstStyle/>
          <a:p>
            <a:r>
              <a:rPr lang="en-US"/>
              <a:t>© 3M 2007.  All Rights Reserved.</a:t>
            </a:r>
          </a:p>
        </p:txBody>
      </p:sp>
      <p:sp>
        <p:nvSpPr>
          <p:cNvPr id="1056770" name="Rectangle 2"/>
          <p:cNvSpPr>
            <a:spLocks noGrp="1" noChangeArrowheads="1"/>
          </p:cNvSpPr>
          <p:nvPr>
            <p:ph type="title"/>
          </p:nvPr>
        </p:nvSpPr>
        <p:spPr/>
        <p:txBody>
          <a:bodyPr/>
          <a:lstStyle/>
          <a:p>
            <a:r>
              <a:rPr lang="en-US"/>
              <a:t>Mise en oeuvre (Toutes fibres)</a:t>
            </a:r>
          </a:p>
        </p:txBody>
      </p:sp>
      <p:pic>
        <p:nvPicPr>
          <p:cNvPr id="1056773" name="Picture 5"/>
          <p:cNvPicPr>
            <a:picLocks noChangeAspect="1" noChangeArrowheads="1"/>
          </p:cNvPicPr>
          <p:nvPr/>
        </p:nvPicPr>
        <p:blipFill>
          <a:blip r:embed="rId3" cstate="print"/>
          <a:srcRect/>
          <a:stretch>
            <a:fillRect/>
          </a:stretch>
        </p:blipFill>
        <p:spPr bwMode="auto">
          <a:xfrm>
            <a:off x="1150938" y="3033713"/>
            <a:ext cx="6913562" cy="3816350"/>
          </a:xfrm>
          <a:prstGeom prst="rect">
            <a:avLst/>
          </a:prstGeom>
          <a:noFill/>
          <a:ln w="9525">
            <a:noFill/>
            <a:miter lim="800000"/>
            <a:headEnd/>
            <a:tailEnd/>
          </a:ln>
          <a:effectLst/>
        </p:spPr>
      </p:pic>
      <p:grpSp>
        <p:nvGrpSpPr>
          <p:cNvPr id="1056774" name="Group 6"/>
          <p:cNvGrpSpPr>
            <a:grpSpLocks/>
          </p:cNvGrpSpPr>
          <p:nvPr/>
        </p:nvGrpSpPr>
        <p:grpSpPr bwMode="auto">
          <a:xfrm>
            <a:off x="4679950" y="5338763"/>
            <a:ext cx="431800" cy="438150"/>
            <a:chOff x="2948" y="3294"/>
            <a:chExt cx="272" cy="276"/>
          </a:xfrm>
        </p:grpSpPr>
        <p:sp>
          <p:nvSpPr>
            <p:cNvPr id="1056775" name="AutoShape 7"/>
            <p:cNvSpPr>
              <a:spLocks noChangeArrowheads="1"/>
            </p:cNvSpPr>
            <p:nvPr/>
          </p:nvSpPr>
          <p:spPr bwMode="auto">
            <a:xfrm>
              <a:off x="2948" y="3294"/>
              <a:ext cx="272" cy="272"/>
            </a:xfrm>
            <a:prstGeom prst="upArrow">
              <a:avLst>
                <a:gd name="adj1" fmla="val 50000"/>
                <a:gd name="adj2" fmla="val 43750"/>
              </a:avLst>
            </a:prstGeom>
            <a:solidFill>
              <a:schemeClr val="bg1"/>
            </a:solidFill>
            <a:ln w="9525">
              <a:solidFill>
                <a:schemeClr val="tx1"/>
              </a:solidFill>
              <a:miter lim="800000"/>
              <a:headEnd/>
              <a:tailEnd/>
            </a:ln>
            <a:effectLst/>
          </p:spPr>
          <p:txBody>
            <a:bodyPr wrap="none" anchor="ctr"/>
            <a:lstStyle/>
            <a:p>
              <a:endParaRPr lang="fr-FR"/>
            </a:p>
          </p:txBody>
        </p:sp>
        <p:sp>
          <p:nvSpPr>
            <p:cNvPr id="1056776" name="Text Box 8"/>
            <p:cNvSpPr txBox="1">
              <a:spLocks noChangeArrowheads="1"/>
            </p:cNvSpPr>
            <p:nvPr/>
          </p:nvSpPr>
          <p:spPr bwMode="auto">
            <a:xfrm>
              <a:off x="2959" y="3339"/>
              <a:ext cx="250" cy="231"/>
            </a:xfrm>
            <a:prstGeom prst="rect">
              <a:avLst/>
            </a:prstGeom>
            <a:noFill/>
            <a:ln w="9525">
              <a:noFill/>
              <a:miter lim="800000"/>
              <a:headEnd/>
              <a:tailEnd/>
            </a:ln>
            <a:effectLst/>
          </p:spPr>
          <p:txBody>
            <a:bodyPr>
              <a:spAutoFit/>
            </a:bodyPr>
            <a:lstStyle/>
            <a:p>
              <a:pPr algn="ctr">
                <a:spcBef>
                  <a:spcPct val="50000"/>
                </a:spcBef>
              </a:pPr>
              <a:r>
                <a:rPr lang="fr-FR">
                  <a:latin typeface="Arial Black" pitchFamily="34" charset="0"/>
                </a:rPr>
                <a:t>1</a:t>
              </a:r>
            </a:p>
          </p:txBody>
        </p:sp>
      </p:grpSp>
      <p:grpSp>
        <p:nvGrpSpPr>
          <p:cNvPr id="1056783" name="Group 15"/>
          <p:cNvGrpSpPr>
            <a:grpSpLocks/>
          </p:cNvGrpSpPr>
          <p:nvPr/>
        </p:nvGrpSpPr>
        <p:grpSpPr bwMode="auto">
          <a:xfrm>
            <a:off x="4967288" y="3575050"/>
            <a:ext cx="774700" cy="1511300"/>
            <a:chOff x="3129" y="2252"/>
            <a:chExt cx="488" cy="952"/>
          </a:xfrm>
        </p:grpSpPr>
        <p:grpSp>
          <p:nvGrpSpPr>
            <p:cNvPr id="1056777" name="Group 9"/>
            <p:cNvGrpSpPr>
              <a:grpSpLocks/>
            </p:cNvGrpSpPr>
            <p:nvPr/>
          </p:nvGrpSpPr>
          <p:grpSpPr bwMode="auto">
            <a:xfrm>
              <a:off x="3129" y="2252"/>
              <a:ext cx="283" cy="272"/>
              <a:chOff x="136" y="3430"/>
              <a:chExt cx="283" cy="272"/>
            </a:xfrm>
          </p:grpSpPr>
          <p:sp>
            <p:nvSpPr>
              <p:cNvPr id="1056778" name="AutoShape 10"/>
              <p:cNvSpPr>
                <a:spLocks noChangeArrowheads="1"/>
              </p:cNvSpPr>
              <p:nvPr/>
            </p:nvSpPr>
            <p:spPr bwMode="auto">
              <a:xfrm rot="15253683">
                <a:off x="136" y="3430"/>
                <a:ext cx="272" cy="272"/>
              </a:xfrm>
              <a:prstGeom prst="upArrow">
                <a:avLst>
                  <a:gd name="adj1" fmla="val 50000"/>
                  <a:gd name="adj2" fmla="val 43750"/>
                </a:avLst>
              </a:prstGeom>
              <a:solidFill>
                <a:schemeClr val="bg1"/>
              </a:solidFill>
              <a:ln w="9525">
                <a:solidFill>
                  <a:schemeClr val="tx1"/>
                </a:solidFill>
                <a:miter lim="800000"/>
                <a:headEnd/>
                <a:tailEnd/>
              </a:ln>
              <a:effectLst/>
            </p:spPr>
            <p:txBody>
              <a:bodyPr wrap="none" anchor="ctr"/>
              <a:lstStyle/>
              <a:p>
                <a:endParaRPr lang="fr-FR"/>
              </a:p>
            </p:txBody>
          </p:sp>
          <p:sp>
            <p:nvSpPr>
              <p:cNvPr id="1056779" name="Text Box 11"/>
              <p:cNvSpPr txBox="1">
                <a:spLocks noChangeArrowheads="1"/>
              </p:cNvSpPr>
              <p:nvPr/>
            </p:nvSpPr>
            <p:spPr bwMode="auto">
              <a:xfrm>
                <a:off x="169" y="3449"/>
                <a:ext cx="250" cy="231"/>
              </a:xfrm>
              <a:prstGeom prst="rect">
                <a:avLst/>
              </a:prstGeom>
              <a:noFill/>
              <a:ln w="9525">
                <a:noFill/>
                <a:miter lim="800000"/>
                <a:headEnd/>
                <a:tailEnd/>
              </a:ln>
              <a:effectLst/>
            </p:spPr>
            <p:txBody>
              <a:bodyPr>
                <a:spAutoFit/>
              </a:bodyPr>
              <a:lstStyle/>
              <a:p>
                <a:pPr algn="ctr">
                  <a:spcBef>
                    <a:spcPct val="50000"/>
                  </a:spcBef>
                </a:pPr>
                <a:r>
                  <a:rPr lang="fr-FR">
                    <a:latin typeface="Arial Black" pitchFamily="34" charset="0"/>
                  </a:rPr>
                  <a:t>2</a:t>
                </a:r>
              </a:p>
            </p:txBody>
          </p:sp>
        </p:grpSp>
        <p:grpSp>
          <p:nvGrpSpPr>
            <p:cNvPr id="1056780" name="Group 12"/>
            <p:cNvGrpSpPr>
              <a:grpSpLocks/>
            </p:cNvGrpSpPr>
            <p:nvPr/>
          </p:nvGrpSpPr>
          <p:grpSpPr bwMode="auto">
            <a:xfrm>
              <a:off x="3334" y="2932"/>
              <a:ext cx="283" cy="272"/>
              <a:chOff x="136" y="3430"/>
              <a:chExt cx="283" cy="272"/>
            </a:xfrm>
          </p:grpSpPr>
          <p:sp>
            <p:nvSpPr>
              <p:cNvPr id="1056781" name="AutoShape 13"/>
              <p:cNvSpPr>
                <a:spLocks noChangeArrowheads="1"/>
              </p:cNvSpPr>
              <p:nvPr/>
            </p:nvSpPr>
            <p:spPr bwMode="auto">
              <a:xfrm rot="15253683">
                <a:off x="136" y="3430"/>
                <a:ext cx="272" cy="272"/>
              </a:xfrm>
              <a:prstGeom prst="upArrow">
                <a:avLst>
                  <a:gd name="adj1" fmla="val 50000"/>
                  <a:gd name="adj2" fmla="val 43750"/>
                </a:avLst>
              </a:prstGeom>
              <a:solidFill>
                <a:schemeClr val="bg1"/>
              </a:solidFill>
              <a:ln w="9525">
                <a:solidFill>
                  <a:schemeClr val="tx1"/>
                </a:solidFill>
                <a:miter lim="800000"/>
                <a:headEnd/>
                <a:tailEnd/>
              </a:ln>
              <a:effectLst/>
            </p:spPr>
            <p:txBody>
              <a:bodyPr wrap="none" anchor="ctr"/>
              <a:lstStyle/>
              <a:p>
                <a:endParaRPr lang="fr-FR"/>
              </a:p>
            </p:txBody>
          </p:sp>
          <p:sp>
            <p:nvSpPr>
              <p:cNvPr id="1056782" name="Text Box 14"/>
              <p:cNvSpPr txBox="1">
                <a:spLocks noChangeArrowheads="1"/>
              </p:cNvSpPr>
              <p:nvPr/>
            </p:nvSpPr>
            <p:spPr bwMode="auto">
              <a:xfrm>
                <a:off x="169" y="3449"/>
                <a:ext cx="250" cy="231"/>
              </a:xfrm>
              <a:prstGeom prst="rect">
                <a:avLst/>
              </a:prstGeom>
              <a:noFill/>
              <a:ln w="9525">
                <a:noFill/>
                <a:miter lim="800000"/>
                <a:headEnd/>
                <a:tailEnd/>
              </a:ln>
              <a:effectLst/>
            </p:spPr>
            <p:txBody>
              <a:bodyPr>
                <a:spAutoFit/>
              </a:bodyPr>
              <a:lstStyle/>
              <a:p>
                <a:pPr algn="ctr">
                  <a:spcBef>
                    <a:spcPct val="50000"/>
                  </a:spcBef>
                </a:pPr>
                <a:r>
                  <a:rPr lang="fr-FR">
                    <a:latin typeface="Arial Black" pitchFamily="34" charset="0"/>
                  </a:rPr>
                  <a:t>2</a:t>
                </a:r>
              </a:p>
            </p:txBody>
          </p:sp>
        </p:grpSp>
      </p:grpSp>
      <p:sp>
        <p:nvSpPr>
          <p:cNvPr id="1056771" name="Rectangle 3"/>
          <p:cNvSpPr>
            <a:spLocks noGrp="1" noChangeArrowheads="1"/>
          </p:cNvSpPr>
          <p:nvPr>
            <p:ph type="body" idx="1"/>
          </p:nvPr>
        </p:nvSpPr>
        <p:spPr>
          <a:xfrm>
            <a:off x="503238" y="1016000"/>
            <a:ext cx="8567737" cy="2773363"/>
          </a:xfrm>
          <a:noFill/>
          <a:ln/>
        </p:spPr>
        <p:txBody>
          <a:bodyPr/>
          <a:lstStyle/>
          <a:p>
            <a:r>
              <a:rPr lang="en-US"/>
              <a:t>Sertissage du 900µm</a:t>
            </a:r>
            <a:endParaRPr lang="en-US" b="1"/>
          </a:p>
          <a:p>
            <a:pPr lvl="1"/>
            <a:r>
              <a:rPr lang="en-US" sz="2400">
                <a:solidFill>
                  <a:srgbClr val="777777"/>
                </a:solidFill>
              </a:rPr>
              <a:t>Appuyer sur le poussoir latéral(1) pour permettre à l’outil de continuer sa course.</a:t>
            </a:r>
          </a:p>
          <a:p>
            <a:pPr lvl="1"/>
            <a:r>
              <a:rPr lang="en-US" sz="2400">
                <a:solidFill>
                  <a:srgbClr val="777777"/>
                </a:solidFill>
              </a:rPr>
              <a:t>Pousser les “oreilles”(2) de l’outil vers l’avant pour assurer le sertissage de tenue en traction de la fibre (900µm) dans le connecteur.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6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67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6774"/>
                                        </p:tgtEl>
                                        <p:attrNameLst>
                                          <p:attrName>style.visibility</p:attrName>
                                        </p:attrNameLst>
                                      </p:cBhvr>
                                      <p:to>
                                        <p:strVal val="visible"/>
                                      </p:to>
                                    </p:set>
                                  </p:childTnLst>
                                </p:cTn>
                              </p:par>
                            </p:childTnLst>
                          </p:cTn>
                        </p:par>
                        <p:par>
                          <p:cTn id="11" fill="hold">
                            <p:stCondLst>
                              <p:cond delay="0"/>
                            </p:stCondLst>
                            <p:childTnLst>
                              <p:par>
                                <p:cTn id="12" presetID="35" presetClass="emph" presetSubtype="0" repeatCount="indefinite" fill="hold" nodeType="afterEffect">
                                  <p:stCondLst>
                                    <p:cond delay="0"/>
                                  </p:stCondLst>
                                  <p:endCondLst>
                                    <p:cond evt="onNext" delay="0">
                                      <p:tgtEl>
                                        <p:sldTgt/>
                                      </p:tgtEl>
                                    </p:cond>
                                  </p:endCondLst>
                                  <p:childTnLst>
                                    <p:anim calcmode="discrete" valueType="str">
                                      <p:cBhvr>
                                        <p:cTn id="13" dur="1000" fill="hold"/>
                                        <p:tgtEl>
                                          <p:spTgt spid="1056774"/>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56771">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56783"/>
                                        </p:tgtEl>
                                        <p:attrNameLst>
                                          <p:attrName>style.visibility</p:attrName>
                                        </p:attrNameLst>
                                      </p:cBhvr>
                                      <p:to>
                                        <p:strVal val="visible"/>
                                      </p:to>
                                    </p:set>
                                  </p:childTnLst>
                                </p:cTn>
                              </p:par>
                            </p:childTnLst>
                          </p:cTn>
                        </p:par>
                        <p:par>
                          <p:cTn id="20" fill="hold">
                            <p:stCondLst>
                              <p:cond delay="0"/>
                            </p:stCondLst>
                            <p:childTnLst>
                              <p:par>
                                <p:cTn id="21" presetID="35" presetClass="emph" presetSubtype="0" repeatCount="indefinite" fill="hold" nodeType="afterEffect">
                                  <p:stCondLst>
                                    <p:cond delay="1000"/>
                                  </p:stCondLst>
                                  <p:endCondLst>
                                    <p:cond evt="onNext" delay="0">
                                      <p:tgtEl>
                                        <p:sldTgt/>
                                      </p:tgtEl>
                                    </p:cond>
                                  </p:endCondLst>
                                  <p:childTnLst>
                                    <p:anim calcmode="discrete" valueType="str">
                                      <p:cBhvr>
                                        <p:cTn id="22" dur="1000" fill="hold"/>
                                        <p:tgtEl>
                                          <p:spTgt spid="105678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1"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r>
              <a:rPr lang="en-US"/>
              <a:t>© 3M 2007.  All Rights Reserved.</a:t>
            </a:r>
          </a:p>
        </p:txBody>
      </p:sp>
      <p:sp>
        <p:nvSpPr>
          <p:cNvPr id="1058818" name="Rectangle 2"/>
          <p:cNvSpPr>
            <a:spLocks noGrp="1" noChangeArrowheads="1"/>
          </p:cNvSpPr>
          <p:nvPr>
            <p:ph type="title"/>
          </p:nvPr>
        </p:nvSpPr>
        <p:spPr/>
        <p:txBody>
          <a:bodyPr/>
          <a:lstStyle/>
          <a:p>
            <a:r>
              <a:rPr lang="en-US"/>
              <a:t>Mise en oeuvre (Toutes fibres)</a:t>
            </a:r>
          </a:p>
        </p:txBody>
      </p:sp>
      <p:pic>
        <p:nvPicPr>
          <p:cNvPr id="1058820" name="Picture 4"/>
          <p:cNvPicPr>
            <a:picLocks noChangeAspect="1" noChangeArrowheads="1"/>
          </p:cNvPicPr>
          <p:nvPr/>
        </p:nvPicPr>
        <p:blipFill>
          <a:blip r:embed="rId3" cstate="print"/>
          <a:srcRect/>
          <a:stretch>
            <a:fillRect/>
          </a:stretch>
        </p:blipFill>
        <p:spPr bwMode="auto">
          <a:xfrm>
            <a:off x="0" y="4110038"/>
            <a:ext cx="4464050" cy="2127250"/>
          </a:xfrm>
          <a:prstGeom prst="rect">
            <a:avLst/>
          </a:prstGeom>
          <a:noFill/>
          <a:ln w="9525">
            <a:noFill/>
            <a:miter lim="800000"/>
            <a:headEnd/>
            <a:tailEnd/>
          </a:ln>
          <a:effectLst/>
        </p:spPr>
      </p:pic>
      <p:pic>
        <p:nvPicPr>
          <p:cNvPr id="1058821" name="Picture 5"/>
          <p:cNvPicPr>
            <a:picLocks noChangeAspect="1" noChangeArrowheads="1"/>
          </p:cNvPicPr>
          <p:nvPr/>
        </p:nvPicPr>
        <p:blipFill>
          <a:blip r:embed="rId4" cstate="print"/>
          <a:srcRect/>
          <a:stretch>
            <a:fillRect/>
          </a:stretch>
        </p:blipFill>
        <p:spPr bwMode="auto">
          <a:xfrm>
            <a:off x="4500563" y="4097338"/>
            <a:ext cx="4535487" cy="2112962"/>
          </a:xfrm>
          <a:prstGeom prst="rect">
            <a:avLst/>
          </a:prstGeom>
          <a:noFill/>
          <a:ln w="9525">
            <a:noFill/>
            <a:miter lim="800000"/>
            <a:headEnd/>
            <a:tailEnd/>
          </a:ln>
          <a:effectLst/>
        </p:spPr>
      </p:pic>
      <p:sp>
        <p:nvSpPr>
          <p:cNvPr id="1058823" name="Rectangle 7"/>
          <p:cNvSpPr>
            <a:spLocks noGrp="1" noChangeArrowheads="1"/>
          </p:cNvSpPr>
          <p:nvPr>
            <p:ph type="body" idx="1"/>
          </p:nvPr>
        </p:nvSpPr>
        <p:spPr>
          <a:xfrm>
            <a:off x="503238" y="1125538"/>
            <a:ext cx="8567737" cy="3132137"/>
          </a:xfrm>
          <a:solidFill>
            <a:schemeClr val="bg1"/>
          </a:solidFill>
          <a:ln/>
        </p:spPr>
        <p:txBody>
          <a:bodyPr/>
          <a:lstStyle/>
          <a:p>
            <a:r>
              <a:rPr lang="en-US" sz="2800"/>
              <a:t>Extraction de l’outil d’insertion</a:t>
            </a:r>
            <a:endParaRPr lang="en-US" sz="2800" b="1"/>
          </a:p>
          <a:p>
            <a:pPr lvl="1"/>
            <a:r>
              <a:rPr lang="en-US" sz="2400"/>
              <a:t>Ouvrir la bride et soulever les couvercles pour libérer la fibre.</a:t>
            </a:r>
          </a:p>
          <a:p>
            <a:pPr lvl="1"/>
            <a:r>
              <a:rPr lang="en-US" sz="2400"/>
              <a:t>Retirer l’outil d’insertion sans “accrocher” la fibre.</a:t>
            </a:r>
          </a:p>
          <a:p>
            <a:pPr lvl="1"/>
            <a:r>
              <a:rPr lang="en-US" sz="2400"/>
              <a:t>Test optique possible avant démontage du connecteur.</a:t>
            </a:r>
          </a:p>
          <a:p>
            <a:pPr lvl="1"/>
            <a:r>
              <a:rPr lang="en-US" sz="2400"/>
              <a:t>Retirer le connecteur du raccord</a:t>
            </a:r>
          </a:p>
          <a:p>
            <a:pPr lvl="1"/>
            <a:r>
              <a:rPr lang="en-US" sz="2400"/>
              <a:t>Replacer le bouchon de protection de férule sur le connecteur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88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88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88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88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88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23" grpId="0"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dt" sz="half" idx="2"/>
          </p:nvPr>
        </p:nvSpPr>
        <p:spPr/>
        <p:txBody>
          <a:bodyPr/>
          <a:lstStyle/>
          <a:p>
            <a:r>
              <a:rPr lang="en-US"/>
              <a:t>© 3M 2007.  All Rights Reserved.</a:t>
            </a:r>
          </a:p>
        </p:txBody>
      </p:sp>
      <p:sp>
        <p:nvSpPr>
          <p:cNvPr id="912386" name="Rectangle 2"/>
          <p:cNvSpPr>
            <a:spLocks noChangeArrowheads="1"/>
          </p:cNvSpPr>
          <p:nvPr/>
        </p:nvSpPr>
        <p:spPr bwMode="auto">
          <a:xfrm>
            <a:off x="647700" y="3502025"/>
            <a:ext cx="5976938" cy="755650"/>
          </a:xfrm>
          <a:prstGeom prst="rect">
            <a:avLst/>
          </a:prstGeom>
          <a:noFill/>
          <a:ln w="9525">
            <a:noFill/>
            <a:miter lim="800000"/>
            <a:headEnd/>
            <a:tailEnd/>
          </a:ln>
          <a:effectLst/>
        </p:spPr>
        <p:txBody>
          <a:bodyPr lIns="0" tIns="0" rIns="0" bIns="0"/>
          <a:lstStyle/>
          <a:p>
            <a:pPr eaLnBrk="0" hangingPunct="0"/>
            <a:r>
              <a:rPr lang="de-DE" sz="7500">
                <a:solidFill>
                  <a:schemeClr val="bg1"/>
                </a:solidFill>
                <a:latin typeface="Arial Narrow" pitchFamily="34" charset="0"/>
              </a:rPr>
              <a:t>Optimisez</a:t>
            </a:r>
          </a:p>
        </p:txBody>
      </p:sp>
      <p:sp>
        <p:nvSpPr>
          <p:cNvPr id="912387" name="Rectangle 3"/>
          <p:cNvSpPr>
            <a:spLocks noChangeArrowheads="1"/>
          </p:cNvSpPr>
          <p:nvPr/>
        </p:nvSpPr>
        <p:spPr bwMode="auto">
          <a:xfrm>
            <a:off x="2159000" y="4508500"/>
            <a:ext cx="5075238" cy="684213"/>
          </a:xfrm>
          <a:prstGeom prst="rect">
            <a:avLst/>
          </a:prstGeom>
          <a:noFill/>
          <a:ln w="9525">
            <a:noFill/>
            <a:miter lim="800000"/>
            <a:headEnd/>
            <a:tailEnd/>
          </a:ln>
          <a:effectLst/>
        </p:spPr>
        <p:txBody>
          <a:bodyPr lIns="0" tIns="0" rIns="0" bIns="0"/>
          <a:lstStyle/>
          <a:p>
            <a:r>
              <a:rPr lang="de-DE" sz="4000">
                <a:latin typeface="Arial Narrow" pitchFamily="34" charset="0"/>
              </a:rPr>
              <a:t>vos réseaux</a:t>
            </a:r>
          </a:p>
        </p:txBody>
      </p:sp>
      <p:sp>
        <p:nvSpPr>
          <p:cNvPr id="912388" name="Rectangle 4"/>
          <p:cNvSpPr>
            <a:spLocks noGrp="1" noChangeArrowheads="1"/>
          </p:cNvSpPr>
          <p:nvPr>
            <p:ph type="ctrTitle"/>
          </p:nvPr>
        </p:nvSpPr>
        <p:spPr>
          <a:noFill/>
          <a:ln/>
        </p:spPr>
        <p:txBody>
          <a:bodyPr/>
          <a:lstStyle/>
          <a:p>
            <a:r>
              <a:rPr lang="en-US"/>
              <a:t>FIN</a:t>
            </a:r>
          </a:p>
        </p:txBody>
      </p:sp>
      <p:sp>
        <p:nvSpPr>
          <p:cNvPr id="912389" name="Rectangle 5"/>
          <p:cNvSpPr>
            <a:spLocks noGrp="1" noChangeArrowheads="1"/>
          </p:cNvSpPr>
          <p:nvPr>
            <p:ph type="subTitle" idx="1"/>
          </p:nvPr>
        </p:nvSpPr>
        <p:spPr>
          <a:ln/>
        </p:spPr>
        <p:txBody>
          <a:bodyPr/>
          <a:lstStyle/>
          <a:p>
            <a:endParaRPr lang="fr-F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3"/>
          <p:cNvSpPr>
            <a:spLocks noGrp="1"/>
          </p:cNvSpPr>
          <p:nvPr>
            <p:ph type="dt" sz="half" idx="10"/>
          </p:nvPr>
        </p:nvSpPr>
        <p:spPr/>
        <p:txBody>
          <a:bodyPr/>
          <a:lstStyle/>
          <a:p>
            <a:r>
              <a:rPr lang="en-US"/>
              <a:t>© 3M 2007.  All Rights Reserved.</a:t>
            </a:r>
          </a:p>
        </p:txBody>
      </p:sp>
      <p:sp>
        <p:nvSpPr>
          <p:cNvPr id="898058" name="Text Box 10"/>
          <p:cNvSpPr txBox="1">
            <a:spLocks noChangeArrowheads="1"/>
          </p:cNvSpPr>
          <p:nvPr/>
        </p:nvSpPr>
        <p:spPr bwMode="auto">
          <a:xfrm>
            <a:off x="971550" y="4076700"/>
            <a:ext cx="7200900" cy="1708150"/>
          </a:xfrm>
          <a:prstGeom prst="rect">
            <a:avLst/>
          </a:prstGeom>
          <a:noFill/>
          <a:ln w="9525">
            <a:noFill/>
            <a:miter lim="800000"/>
            <a:headEnd/>
            <a:tailEnd/>
          </a:ln>
          <a:effectLst/>
        </p:spPr>
        <p:txBody>
          <a:bodyPr lIns="0" tIns="0" rIns="0" bIns="0">
            <a:spAutoFit/>
          </a:bodyPr>
          <a:lstStyle/>
          <a:p>
            <a:r>
              <a:rPr lang="fr-FR" sz="2800" b="1">
                <a:latin typeface="Arial Narrow" pitchFamily="34" charset="0"/>
              </a:rPr>
              <a:t>En abaissant le levier de l’outil d’assemblage, le couvercle referme l’élément métallique en « V » qui aligne et maintient ainsi les fibres en place.</a:t>
            </a:r>
            <a:r>
              <a:rPr lang="fr-FR" sz="2800">
                <a:latin typeface="Arial Narrow" pitchFamily="34" charset="0"/>
              </a:rPr>
              <a:t> </a:t>
            </a:r>
            <a:r>
              <a:rPr lang="fr-FR" sz="2800" b="1">
                <a:latin typeface="Arial Narrow" pitchFamily="34" charset="0"/>
              </a:rPr>
              <a:t>Un deuxième sertissage assure le maintien en traction.</a:t>
            </a:r>
          </a:p>
        </p:txBody>
      </p:sp>
      <p:sp>
        <p:nvSpPr>
          <p:cNvPr id="898050" name="Rectangle 2"/>
          <p:cNvSpPr>
            <a:spLocks noGrp="1" noChangeArrowheads="1"/>
          </p:cNvSpPr>
          <p:nvPr>
            <p:ph type="title"/>
          </p:nvPr>
        </p:nvSpPr>
        <p:spPr>
          <a:xfrm>
            <a:off x="395288" y="622300"/>
            <a:ext cx="8748712" cy="493713"/>
          </a:xfrm>
        </p:spPr>
        <p:txBody>
          <a:bodyPr/>
          <a:lstStyle/>
          <a:p>
            <a:r>
              <a:rPr lang="en-US"/>
              <a:t>Fonctionnement du connecteur NPC</a:t>
            </a:r>
          </a:p>
        </p:txBody>
      </p:sp>
      <p:sp>
        <p:nvSpPr>
          <p:cNvPr id="898052" name="Text Box 4"/>
          <p:cNvSpPr txBox="1">
            <a:spLocks noChangeArrowheads="1"/>
          </p:cNvSpPr>
          <p:nvPr/>
        </p:nvSpPr>
        <p:spPr bwMode="auto">
          <a:xfrm>
            <a:off x="503238" y="1524000"/>
            <a:ext cx="2844800" cy="609600"/>
          </a:xfrm>
          <a:prstGeom prst="rect">
            <a:avLst/>
          </a:prstGeom>
          <a:noFill/>
          <a:ln w="9525">
            <a:noFill/>
            <a:miter lim="800000"/>
            <a:headEnd/>
            <a:tailEnd/>
          </a:ln>
          <a:effectLst/>
        </p:spPr>
        <p:txBody>
          <a:bodyPr lIns="0" tIns="0" rIns="0" bIns="0">
            <a:spAutoFit/>
          </a:bodyPr>
          <a:lstStyle/>
          <a:p>
            <a:pPr algn="r">
              <a:spcBef>
                <a:spcPct val="50000"/>
              </a:spcBef>
            </a:pPr>
            <a:r>
              <a:rPr lang="fr-FR" sz="2000" b="1">
                <a:solidFill>
                  <a:schemeClr val="accent2"/>
                </a:solidFill>
                <a:latin typeface="Arial Narrow" pitchFamily="34" charset="0"/>
              </a:rPr>
              <a:t>Couvercle mobile pour verrouillage de l’épissure</a:t>
            </a:r>
          </a:p>
        </p:txBody>
      </p:sp>
      <p:sp>
        <p:nvSpPr>
          <p:cNvPr id="898056" name="Text Box 8"/>
          <p:cNvSpPr txBox="1">
            <a:spLocks noChangeArrowheads="1"/>
          </p:cNvSpPr>
          <p:nvPr/>
        </p:nvSpPr>
        <p:spPr bwMode="auto">
          <a:xfrm>
            <a:off x="1296988" y="2311400"/>
            <a:ext cx="2051050" cy="304800"/>
          </a:xfrm>
          <a:prstGeom prst="rect">
            <a:avLst/>
          </a:prstGeom>
          <a:noFill/>
          <a:ln w="9525">
            <a:noFill/>
            <a:miter lim="800000"/>
            <a:headEnd/>
            <a:tailEnd/>
          </a:ln>
          <a:effectLst/>
        </p:spPr>
        <p:txBody>
          <a:bodyPr lIns="0" tIns="0" rIns="0" bIns="0">
            <a:spAutoFit/>
          </a:bodyPr>
          <a:lstStyle/>
          <a:p>
            <a:pPr algn="r">
              <a:spcBef>
                <a:spcPct val="50000"/>
              </a:spcBef>
            </a:pPr>
            <a:r>
              <a:rPr lang="fr-FR" sz="2000" b="1">
                <a:latin typeface="Arial Narrow" pitchFamily="34" charset="0"/>
              </a:rPr>
              <a:t>Emplacement fibre</a:t>
            </a:r>
          </a:p>
        </p:txBody>
      </p:sp>
      <p:sp>
        <p:nvSpPr>
          <p:cNvPr id="898060" name="Text Box 12"/>
          <p:cNvSpPr txBox="1">
            <a:spLocks noChangeArrowheads="1"/>
          </p:cNvSpPr>
          <p:nvPr/>
        </p:nvSpPr>
        <p:spPr bwMode="auto">
          <a:xfrm>
            <a:off x="1476375" y="2908300"/>
            <a:ext cx="1871663" cy="304800"/>
          </a:xfrm>
          <a:prstGeom prst="rect">
            <a:avLst/>
          </a:prstGeom>
          <a:noFill/>
          <a:ln w="9525">
            <a:noFill/>
            <a:miter lim="800000"/>
            <a:headEnd/>
            <a:tailEnd/>
          </a:ln>
          <a:effectLst/>
        </p:spPr>
        <p:txBody>
          <a:bodyPr lIns="0" tIns="0" rIns="0" bIns="0">
            <a:spAutoFit/>
          </a:bodyPr>
          <a:lstStyle/>
          <a:p>
            <a:pPr algn="r">
              <a:spcBef>
                <a:spcPct val="50000"/>
              </a:spcBef>
            </a:pPr>
            <a:r>
              <a:rPr lang="fr-FR" sz="2000" b="1">
                <a:solidFill>
                  <a:srgbClr val="FF0000"/>
                </a:solidFill>
                <a:latin typeface="Arial Narrow" pitchFamily="34" charset="0"/>
              </a:rPr>
              <a:t>Elément en V</a:t>
            </a:r>
          </a:p>
        </p:txBody>
      </p:sp>
      <p:pic>
        <p:nvPicPr>
          <p:cNvPr id="898064" name="Picture 16"/>
          <p:cNvPicPr>
            <a:picLocks noChangeAspect="1" noChangeArrowheads="1"/>
          </p:cNvPicPr>
          <p:nvPr/>
        </p:nvPicPr>
        <p:blipFill>
          <a:blip r:embed="rId3" cstate="print"/>
          <a:srcRect/>
          <a:stretch>
            <a:fillRect/>
          </a:stretch>
        </p:blipFill>
        <p:spPr bwMode="auto">
          <a:xfrm>
            <a:off x="3419475" y="1196975"/>
            <a:ext cx="3636963" cy="2703513"/>
          </a:xfrm>
          <a:prstGeom prst="rect">
            <a:avLst/>
          </a:prstGeom>
          <a:noFill/>
          <a:ln w="9525">
            <a:noFill/>
            <a:miter lim="800000"/>
            <a:headEnd/>
            <a:tailEnd/>
          </a:ln>
          <a:effectLst/>
        </p:spPr>
      </p:pic>
      <p:sp>
        <p:nvSpPr>
          <p:cNvPr id="898066" name="Text Box 18"/>
          <p:cNvSpPr txBox="1">
            <a:spLocks noChangeArrowheads="1"/>
          </p:cNvSpPr>
          <p:nvPr/>
        </p:nvSpPr>
        <p:spPr bwMode="auto">
          <a:xfrm>
            <a:off x="5975350" y="765175"/>
            <a:ext cx="3168650" cy="365125"/>
          </a:xfrm>
          <a:prstGeom prst="rect">
            <a:avLst/>
          </a:prstGeom>
          <a:solidFill>
            <a:schemeClr val="bg1"/>
          </a:solidFill>
          <a:ln w="9525">
            <a:noFill/>
            <a:miter lim="800000"/>
            <a:headEnd/>
            <a:tailEnd/>
          </a:ln>
          <a:effectLst/>
        </p:spPr>
        <p:txBody>
          <a:bodyPr lIns="0" tIns="0" rIns="0" bIns="0">
            <a:spAutoFit/>
          </a:bodyPr>
          <a:lstStyle/>
          <a:p>
            <a:pPr>
              <a:spcBef>
                <a:spcPct val="50000"/>
              </a:spcBef>
            </a:pPr>
            <a:endParaRPr lang="fr-FR" sz="2400" b="1">
              <a:latin typeface="Arial Narrow"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8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8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806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000"/>
                                  </p:stCondLst>
                                  <p:childTnLst>
                                    <p:set>
                                      <p:cBhvr>
                                        <p:cTn id="17" dur="1" fill="hold">
                                          <p:stCondLst>
                                            <p:cond delay="0"/>
                                          </p:stCondLst>
                                        </p:cTn>
                                        <p:tgtEl>
                                          <p:spTgt spid="898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8" grpId="0"/>
      <p:bldP spid="898052" grpId="0"/>
      <p:bldP spid="898056" grpId="0"/>
      <p:bldP spid="8980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e la date 3"/>
          <p:cNvSpPr>
            <a:spLocks noGrp="1"/>
          </p:cNvSpPr>
          <p:nvPr>
            <p:ph type="dt" sz="half" idx="10"/>
          </p:nvPr>
        </p:nvSpPr>
        <p:spPr/>
        <p:txBody>
          <a:bodyPr/>
          <a:lstStyle/>
          <a:p>
            <a:r>
              <a:rPr lang="en-US"/>
              <a:t>© 3M 2007.  All Rights Reserved.</a:t>
            </a:r>
          </a:p>
        </p:txBody>
      </p:sp>
      <p:pic>
        <p:nvPicPr>
          <p:cNvPr id="978946" name="Picture 2"/>
          <p:cNvPicPr>
            <a:picLocks noChangeAspect="1" noChangeArrowheads="1"/>
          </p:cNvPicPr>
          <p:nvPr/>
        </p:nvPicPr>
        <p:blipFill>
          <a:blip r:embed="rId3" cstate="print"/>
          <a:srcRect/>
          <a:stretch>
            <a:fillRect/>
          </a:stretch>
        </p:blipFill>
        <p:spPr bwMode="auto">
          <a:xfrm>
            <a:off x="431800" y="3440113"/>
            <a:ext cx="4048125" cy="2646362"/>
          </a:xfrm>
          <a:prstGeom prst="rect">
            <a:avLst/>
          </a:prstGeom>
          <a:noFill/>
          <a:ln w="9525">
            <a:noFill/>
            <a:miter lim="800000"/>
            <a:headEnd/>
            <a:tailEnd/>
          </a:ln>
          <a:effectLst/>
        </p:spPr>
      </p:pic>
      <p:grpSp>
        <p:nvGrpSpPr>
          <p:cNvPr id="978965" name="Group 21"/>
          <p:cNvGrpSpPr>
            <a:grpSpLocks/>
          </p:cNvGrpSpPr>
          <p:nvPr/>
        </p:nvGrpSpPr>
        <p:grpSpPr bwMode="auto">
          <a:xfrm>
            <a:off x="971550" y="2960688"/>
            <a:ext cx="2376488" cy="965200"/>
            <a:chOff x="589" y="1865"/>
            <a:chExt cx="1497" cy="608"/>
          </a:xfrm>
        </p:grpSpPr>
        <p:sp>
          <p:nvSpPr>
            <p:cNvPr id="978948" name="Text Box 4"/>
            <p:cNvSpPr txBox="1">
              <a:spLocks noChangeArrowheads="1"/>
            </p:cNvSpPr>
            <p:nvPr/>
          </p:nvSpPr>
          <p:spPr bwMode="auto">
            <a:xfrm>
              <a:off x="589" y="1865"/>
              <a:ext cx="1497" cy="192"/>
            </a:xfrm>
            <a:prstGeom prst="rect">
              <a:avLst/>
            </a:prstGeom>
            <a:noFill/>
            <a:ln w="9525">
              <a:noFill/>
              <a:miter lim="800000"/>
              <a:headEnd/>
              <a:tailEnd/>
            </a:ln>
            <a:effectLst/>
          </p:spPr>
          <p:txBody>
            <a:bodyPr lIns="0" tIns="0" rIns="0" bIns="0">
              <a:spAutoFit/>
            </a:bodyPr>
            <a:lstStyle/>
            <a:p>
              <a:pPr algn="ctr">
                <a:spcBef>
                  <a:spcPct val="50000"/>
                </a:spcBef>
              </a:pPr>
              <a:r>
                <a:rPr lang="fr-FR" sz="2000">
                  <a:solidFill>
                    <a:schemeClr val="hlink"/>
                  </a:solidFill>
                  <a:latin typeface="Arial Narrow" pitchFamily="34" charset="0"/>
                </a:rPr>
                <a:t>SC = Forme du corps</a:t>
              </a:r>
            </a:p>
          </p:txBody>
        </p:sp>
        <p:sp>
          <p:nvSpPr>
            <p:cNvPr id="978949" name="Line 5"/>
            <p:cNvSpPr>
              <a:spLocks noChangeShapeType="1"/>
            </p:cNvSpPr>
            <p:nvPr/>
          </p:nvSpPr>
          <p:spPr bwMode="auto">
            <a:xfrm rot="21600000">
              <a:off x="1565" y="2137"/>
              <a:ext cx="328" cy="336"/>
            </a:xfrm>
            <a:prstGeom prst="line">
              <a:avLst/>
            </a:prstGeom>
            <a:noFill/>
            <a:ln w="38100">
              <a:solidFill>
                <a:schemeClr val="tx1"/>
              </a:solidFill>
              <a:round/>
              <a:headEnd/>
              <a:tailEnd type="triangle" w="lg" len="lg"/>
            </a:ln>
            <a:effectLst/>
          </p:spPr>
          <p:txBody>
            <a:bodyPr/>
            <a:lstStyle/>
            <a:p>
              <a:endParaRPr lang="fr-FR"/>
            </a:p>
          </p:txBody>
        </p:sp>
      </p:grpSp>
      <p:sp>
        <p:nvSpPr>
          <p:cNvPr id="978952" name="Text Box 8"/>
          <p:cNvSpPr txBox="1">
            <a:spLocks noChangeArrowheads="1"/>
          </p:cNvSpPr>
          <p:nvPr/>
        </p:nvSpPr>
        <p:spPr bwMode="auto">
          <a:xfrm>
            <a:off x="5200650" y="2652713"/>
            <a:ext cx="3943350" cy="1925637"/>
          </a:xfrm>
          <a:prstGeom prst="rect">
            <a:avLst/>
          </a:prstGeom>
          <a:noFill/>
          <a:ln w="9525">
            <a:noFill/>
            <a:miter lim="800000"/>
            <a:headEnd/>
            <a:tailEnd/>
          </a:ln>
          <a:effectLst/>
        </p:spPr>
        <p:txBody>
          <a:bodyPr lIns="0" tIns="0" rIns="0" bIns="0">
            <a:spAutoFit/>
          </a:bodyPr>
          <a:lstStyle/>
          <a:p>
            <a:pPr>
              <a:spcBef>
                <a:spcPct val="50000"/>
              </a:spcBef>
            </a:pPr>
            <a:r>
              <a:rPr lang="fr-FR">
                <a:solidFill>
                  <a:srgbClr val="FF0000"/>
                </a:solidFill>
                <a:latin typeface="Arial Narrow" pitchFamily="34" charset="0"/>
              </a:rPr>
              <a:t>PC   = Férule Polishing Convexe</a:t>
            </a:r>
          </a:p>
          <a:p>
            <a:pPr>
              <a:spcBef>
                <a:spcPct val="50000"/>
              </a:spcBef>
            </a:pPr>
            <a:r>
              <a:rPr lang="fr-FR">
                <a:solidFill>
                  <a:srgbClr val="FF0000"/>
                </a:solidFill>
                <a:latin typeface="Arial Narrow" pitchFamily="34" charset="0"/>
              </a:rPr>
              <a:t>	Corps Bleu Foncé : Monomode</a:t>
            </a:r>
          </a:p>
          <a:p>
            <a:pPr>
              <a:spcBef>
                <a:spcPct val="50000"/>
              </a:spcBef>
            </a:pPr>
            <a:r>
              <a:rPr lang="fr-FR">
                <a:solidFill>
                  <a:srgbClr val="FF0000"/>
                </a:solidFill>
                <a:latin typeface="Arial Narrow" pitchFamily="34" charset="0"/>
              </a:rPr>
              <a:t>	Corps Bleu Clair : Multimode</a:t>
            </a:r>
          </a:p>
          <a:p>
            <a:pPr>
              <a:spcBef>
                <a:spcPct val="50000"/>
              </a:spcBef>
            </a:pPr>
            <a:r>
              <a:rPr lang="fr-FR">
                <a:solidFill>
                  <a:srgbClr val="FF0000"/>
                </a:solidFill>
                <a:latin typeface="Arial Narrow" pitchFamily="34" charset="0"/>
              </a:rPr>
              <a:t>	Corps Noir : Multimode</a:t>
            </a:r>
          </a:p>
          <a:p>
            <a:pPr>
              <a:spcBef>
                <a:spcPct val="50000"/>
              </a:spcBef>
            </a:pPr>
            <a:r>
              <a:rPr lang="fr-FR">
                <a:solidFill>
                  <a:srgbClr val="FF0000"/>
                </a:solidFill>
                <a:latin typeface="Arial Narrow" pitchFamily="34" charset="0"/>
              </a:rPr>
              <a:t>	Corps Gris : Multimode</a:t>
            </a:r>
          </a:p>
        </p:txBody>
      </p:sp>
      <p:grpSp>
        <p:nvGrpSpPr>
          <p:cNvPr id="978981" name="Group 37"/>
          <p:cNvGrpSpPr>
            <a:grpSpLocks/>
          </p:cNvGrpSpPr>
          <p:nvPr/>
        </p:nvGrpSpPr>
        <p:grpSpPr bwMode="auto">
          <a:xfrm>
            <a:off x="1582738" y="5408613"/>
            <a:ext cx="5978525" cy="514350"/>
            <a:chOff x="997" y="3407"/>
            <a:chExt cx="3766" cy="324"/>
          </a:xfrm>
        </p:grpSpPr>
        <p:sp>
          <p:nvSpPr>
            <p:cNvPr id="978954" name="Line 10"/>
            <p:cNvSpPr>
              <a:spLocks noChangeShapeType="1"/>
            </p:cNvSpPr>
            <p:nvPr/>
          </p:nvSpPr>
          <p:spPr bwMode="auto">
            <a:xfrm flipH="1" flipV="1">
              <a:off x="997" y="3407"/>
              <a:ext cx="409" cy="200"/>
            </a:xfrm>
            <a:prstGeom prst="line">
              <a:avLst/>
            </a:prstGeom>
            <a:noFill/>
            <a:ln w="38100">
              <a:solidFill>
                <a:schemeClr val="tx1"/>
              </a:solidFill>
              <a:round/>
              <a:headEnd/>
              <a:tailEnd type="triangle" w="lg" len="lg"/>
            </a:ln>
            <a:effectLst/>
          </p:spPr>
          <p:txBody>
            <a:bodyPr/>
            <a:lstStyle/>
            <a:p>
              <a:endParaRPr lang="fr-FR"/>
            </a:p>
          </p:txBody>
        </p:sp>
        <p:sp>
          <p:nvSpPr>
            <p:cNvPr id="978955" name="Text Box 11"/>
            <p:cNvSpPr txBox="1">
              <a:spLocks noChangeArrowheads="1"/>
            </p:cNvSpPr>
            <p:nvPr/>
          </p:nvSpPr>
          <p:spPr bwMode="auto">
            <a:xfrm>
              <a:off x="1475" y="3539"/>
              <a:ext cx="3288" cy="192"/>
            </a:xfrm>
            <a:prstGeom prst="rect">
              <a:avLst/>
            </a:prstGeom>
            <a:noFill/>
            <a:ln w="9525">
              <a:noFill/>
              <a:miter lim="800000"/>
              <a:headEnd/>
              <a:tailEnd/>
            </a:ln>
            <a:effectLst/>
          </p:spPr>
          <p:txBody>
            <a:bodyPr lIns="0" tIns="0" rIns="0" bIns="0">
              <a:spAutoFit/>
            </a:bodyPr>
            <a:lstStyle/>
            <a:p>
              <a:pPr>
                <a:spcBef>
                  <a:spcPct val="50000"/>
                </a:spcBef>
              </a:pPr>
              <a:r>
                <a:rPr lang="fr-FR" sz="2000">
                  <a:solidFill>
                    <a:schemeClr val="accent2"/>
                  </a:solidFill>
                  <a:latin typeface="Arial Narrow" pitchFamily="34" charset="0"/>
                </a:rPr>
                <a:t>FS = Cleave Droit (Flat Splice) - Entonnoir Blanc</a:t>
              </a:r>
            </a:p>
          </p:txBody>
        </p:sp>
      </p:grpSp>
      <p:sp>
        <p:nvSpPr>
          <p:cNvPr id="978947" name="Rectangle 3"/>
          <p:cNvSpPr>
            <a:spLocks noGrp="1" noChangeArrowheads="1"/>
          </p:cNvSpPr>
          <p:nvPr>
            <p:ph type="title"/>
          </p:nvPr>
        </p:nvSpPr>
        <p:spPr>
          <a:xfrm>
            <a:off x="685800" y="622300"/>
            <a:ext cx="7924800" cy="646113"/>
          </a:xfrm>
        </p:spPr>
        <p:txBody>
          <a:bodyPr/>
          <a:lstStyle/>
          <a:p>
            <a:r>
              <a:rPr lang="en-US"/>
              <a:t>Désignation du connecteur NPC </a:t>
            </a:r>
            <a:r>
              <a:rPr lang="en-US" sz="2400"/>
              <a:t>(No Polish Connector)</a:t>
            </a:r>
          </a:p>
        </p:txBody>
      </p:sp>
      <p:grpSp>
        <p:nvGrpSpPr>
          <p:cNvPr id="978975" name="Group 31"/>
          <p:cNvGrpSpPr>
            <a:grpSpLocks/>
          </p:cNvGrpSpPr>
          <p:nvPr/>
        </p:nvGrpSpPr>
        <p:grpSpPr bwMode="auto">
          <a:xfrm>
            <a:off x="684213" y="1196975"/>
            <a:ext cx="5688012" cy="304800"/>
            <a:chOff x="431" y="754"/>
            <a:chExt cx="3583" cy="192"/>
          </a:xfrm>
        </p:grpSpPr>
        <p:sp>
          <p:nvSpPr>
            <p:cNvPr id="978957" name="Text Box 13"/>
            <p:cNvSpPr txBox="1">
              <a:spLocks noChangeArrowheads="1"/>
            </p:cNvSpPr>
            <p:nvPr/>
          </p:nvSpPr>
          <p:spPr bwMode="auto">
            <a:xfrm>
              <a:off x="431" y="754"/>
              <a:ext cx="680" cy="192"/>
            </a:xfrm>
            <a:prstGeom prst="rect">
              <a:avLst/>
            </a:prstGeom>
            <a:noFill/>
            <a:ln w="9525">
              <a:noFill/>
              <a:miter lim="800000"/>
              <a:headEnd/>
              <a:tailEnd/>
            </a:ln>
            <a:effectLst/>
          </p:spPr>
          <p:txBody>
            <a:bodyPr lIns="0" tIns="0" rIns="0" bIns="0">
              <a:spAutoFit/>
            </a:bodyPr>
            <a:lstStyle/>
            <a:p>
              <a:pPr>
                <a:spcBef>
                  <a:spcPct val="50000"/>
                </a:spcBef>
              </a:pPr>
              <a:r>
                <a:rPr lang="fr-FR" sz="2000">
                  <a:latin typeface="Arial Narrow" pitchFamily="34" charset="0"/>
                </a:rPr>
                <a:t>Exemples :</a:t>
              </a:r>
              <a:endParaRPr lang="fr-FR" sz="2000">
                <a:solidFill>
                  <a:schemeClr val="accent2"/>
                </a:solidFill>
                <a:latin typeface="Arial Narrow" pitchFamily="34" charset="0"/>
              </a:endParaRPr>
            </a:p>
          </p:txBody>
        </p:sp>
        <p:pic>
          <p:nvPicPr>
            <p:cNvPr id="978960" name="Picture 16"/>
            <p:cNvPicPr>
              <a:picLocks noChangeAspect="1" noChangeArrowheads="1"/>
            </p:cNvPicPr>
            <p:nvPr/>
          </p:nvPicPr>
          <p:blipFill>
            <a:blip r:embed="rId4" cstate="print"/>
            <a:srcRect/>
            <a:stretch>
              <a:fillRect/>
            </a:stretch>
          </p:blipFill>
          <p:spPr bwMode="auto">
            <a:xfrm>
              <a:off x="3342" y="754"/>
              <a:ext cx="672" cy="152"/>
            </a:xfrm>
            <a:prstGeom prst="rect">
              <a:avLst/>
            </a:prstGeom>
            <a:noFill/>
            <a:ln w="9525">
              <a:noFill/>
              <a:miter lim="800000"/>
              <a:headEnd/>
              <a:tailEnd/>
            </a:ln>
            <a:effectLst/>
          </p:spPr>
        </p:pic>
        <p:sp>
          <p:nvSpPr>
            <p:cNvPr id="978962" name="Line 18"/>
            <p:cNvSpPr>
              <a:spLocks noChangeShapeType="1"/>
            </p:cNvSpPr>
            <p:nvPr/>
          </p:nvSpPr>
          <p:spPr bwMode="auto">
            <a:xfrm>
              <a:off x="3047" y="822"/>
              <a:ext cx="250" cy="2"/>
            </a:xfrm>
            <a:prstGeom prst="line">
              <a:avLst/>
            </a:prstGeom>
            <a:noFill/>
            <a:ln w="12700">
              <a:solidFill>
                <a:schemeClr val="tx1"/>
              </a:solidFill>
              <a:round/>
              <a:headEnd/>
              <a:tailEnd type="triangle" w="lg" len="lg"/>
            </a:ln>
            <a:effectLst/>
          </p:spPr>
          <p:txBody>
            <a:bodyPr/>
            <a:lstStyle/>
            <a:p>
              <a:endParaRPr lang="fr-FR"/>
            </a:p>
          </p:txBody>
        </p:sp>
        <p:sp>
          <p:nvSpPr>
            <p:cNvPr id="978968" name="Text Box 24"/>
            <p:cNvSpPr txBox="1">
              <a:spLocks noChangeArrowheads="1"/>
            </p:cNvSpPr>
            <p:nvPr/>
          </p:nvSpPr>
          <p:spPr bwMode="auto">
            <a:xfrm>
              <a:off x="1179" y="754"/>
              <a:ext cx="2064" cy="192"/>
            </a:xfrm>
            <a:prstGeom prst="rect">
              <a:avLst/>
            </a:prstGeom>
            <a:noFill/>
            <a:ln w="9525">
              <a:noFill/>
              <a:miter lim="800000"/>
              <a:headEnd/>
              <a:tailEnd/>
            </a:ln>
            <a:effectLst/>
          </p:spPr>
          <p:txBody>
            <a:bodyPr lIns="0" tIns="0" rIns="0" bIns="0">
              <a:spAutoFit/>
            </a:bodyPr>
            <a:lstStyle/>
            <a:p>
              <a:pPr>
                <a:spcBef>
                  <a:spcPct val="50000"/>
                </a:spcBef>
              </a:pPr>
              <a:r>
                <a:rPr lang="fr-FR" sz="2000">
                  <a:latin typeface="Arial Narrow" pitchFamily="34" charset="0"/>
                </a:rPr>
                <a:t>Connecteur NPC </a:t>
              </a:r>
              <a:r>
                <a:rPr lang="fr-FR" sz="2000">
                  <a:solidFill>
                    <a:schemeClr val="hlink"/>
                  </a:solidFill>
                  <a:latin typeface="Arial Narrow" pitchFamily="34" charset="0"/>
                </a:rPr>
                <a:t>SC</a:t>
              </a:r>
              <a:r>
                <a:rPr lang="fr-FR" sz="2000">
                  <a:latin typeface="Arial Narrow" pitchFamily="34" charset="0"/>
                </a:rPr>
                <a:t> </a:t>
              </a:r>
              <a:r>
                <a:rPr lang="fr-FR" sz="2000">
                  <a:solidFill>
                    <a:srgbClr val="FF0000"/>
                  </a:solidFill>
                  <a:latin typeface="Arial Narrow" pitchFamily="34" charset="0"/>
                </a:rPr>
                <a:t>PC</a:t>
              </a:r>
              <a:r>
                <a:rPr lang="fr-FR" sz="2000">
                  <a:latin typeface="Arial Narrow" pitchFamily="34" charset="0"/>
                </a:rPr>
                <a:t> / </a:t>
              </a:r>
              <a:r>
                <a:rPr lang="fr-FR" sz="2000">
                  <a:solidFill>
                    <a:schemeClr val="accent2"/>
                  </a:solidFill>
                  <a:latin typeface="Arial Narrow" pitchFamily="34" charset="0"/>
                </a:rPr>
                <a:t>FS</a:t>
              </a:r>
            </a:p>
          </p:txBody>
        </p:sp>
      </p:grpSp>
      <p:grpSp>
        <p:nvGrpSpPr>
          <p:cNvPr id="978976" name="Group 32"/>
          <p:cNvGrpSpPr>
            <a:grpSpLocks/>
          </p:cNvGrpSpPr>
          <p:nvPr/>
        </p:nvGrpSpPr>
        <p:grpSpPr bwMode="auto">
          <a:xfrm>
            <a:off x="1871663" y="1665288"/>
            <a:ext cx="4486275" cy="304800"/>
            <a:chOff x="1179" y="1049"/>
            <a:chExt cx="2826" cy="192"/>
          </a:xfrm>
        </p:grpSpPr>
        <p:pic>
          <p:nvPicPr>
            <p:cNvPr id="978959" name="Picture 15"/>
            <p:cNvPicPr>
              <a:picLocks noChangeAspect="1" noChangeArrowheads="1"/>
            </p:cNvPicPr>
            <p:nvPr/>
          </p:nvPicPr>
          <p:blipFill>
            <a:blip r:embed="rId5" cstate="print"/>
            <a:srcRect/>
            <a:stretch>
              <a:fillRect/>
            </a:stretch>
          </p:blipFill>
          <p:spPr bwMode="auto">
            <a:xfrm>
              <a:off x="3342" y="1066"/>
              <a:ext cx="663" cy="164"/>
            </a:xfrm>
            <a:prstGeom prst="rect">
              <a:avLst/>
            </a:prstGeom>
            <a:noFill/>
            <a:ln w="9525">
              <a:noFill/>
              <a:miter lim="800000"/>
              <a:headEnd/>
              <a:tailEnd/>
            </a:ln>
            <a:effectLst/>
          </p:spPr>
        </p:pic>
        <p:sp>
          <p:nvSpPr>
            <p:cNvPr id="978963" name="Line 19"/>
            <p:cNvSpPr>
              <a:spLocks noChangeShapeType="1"/>
            </p:cNvSpPr>
            <p:nvPr/>
          </p:nvSpPr>
          <p:spPr bwMode="auto">
            <a:xfrm>
              <a:off x="3047" y="1137"/>
              <a:ext cx="250" cy="2"/>
            </a:xfrm>
            <a:prstGeom prst="line">
              <a:avLst/>
            </a:prstGeom>
            <a:noFill/>
            <a:ln w="12700">
              <a:solidFill>
                <a:schemeClr val="tx1"/>
              </a:solidFill>
              <a:round/>
              <a:headEnd/>
              <a:tailEnd type="triangle" w="lg" len="lg"/>
            </a:ln>
            <a:effectLst/>
          </p:spPr>
          <p:txBody>
            <a:bodyPr/>
            <a:lstStyle/>
            <a:p>
              <a:endParaRPr lang="fr-FR"/>
            </a:p>
          </p:txBody>
        </p:sp>
        <p:sp>
          <p:nvSpPr>
            <p:cNvPr id="978970" name="Text Box 26"/>
            <p:cNvSpPr txBox="1">
              <a:spLocks noChangeArrowheads="1"/>
            </p:cNvSpPr>
            <p:nvPr/>
          </p:nvSpPr>
          <p:spPr bwMode="auto">
            <a:xfrm>
              <a:off x="1179" y="1049"/>
              <a:ext cx="2064" cy="192"/>
            </a:xfrm>
            <a:prstGeom prst="rect">
              <a:avLst/>
            </a:prstGeom>
            <a:noFill/>
            <a:ln w="9525">
              <a:noFill/>
              <a:miter lim="800000"/>
              <a:headEnd/>
              <a:tailEnd/>
            </a:ln>
            <a:effectLst/>
          </p:spPr>
          <p:txBody>
            <a:bodyPr lIns="0" tIns="0" rIns="0" bIns="0">
              <a:spAutoFit/>
            </a:bodyPr>
            <a:lstStyle/>
            <a:p>
              <a:pPr>
                <a:spcBef>
                  <a:spcPct val="50000"/>
                </a:spcBef>
              </a:pPr>
              <a:r>
                <a:rPr lang="fr-FR" sz="2000">
                  <a:latin typeface="Arial Narrow" pitchFamily="34" charset="0"/>
                </a:rPr>
                <a:t>Connecteur NPC </a:t>
              </a:r>
              <a:r>
                <a:rPr lang="fr-FR" sz="2000">
                  <a:solidFill>
                    <a:schemeClr val="hlink"/>
                  </a:solidFill>
                  <a:latin typeface="Arial Narrow" pitchFamily="34" charset="0"/>
                </a:rPr>
                <a:t>SC</a:t>
              </a:r>
              <a:r>
                <a:rPr lang="fr-FR" sz="2000">
                  <a:latin typeface="Arial Narrow" pitchFamily="34" charset="0"/>
                </a:rPr>
                <a:t> </a:t>
              </a:r>
              <a:r>
                <a:rPr lang="fr-FR" sz="2000">
                  <a:solidFill>
                    <a:srgbClr val="FF0000"/>
                  </a:solidFill>
                  <a:latin typeface="Arial Narrow" pitchFamily="34" charset="0"/>
                </a:rPr>
                <a:t>APC</a:t>
              </a:r>
              <a:r>
                <a:rPr lang="fr-FR" sz="2000">
                  <a:latin typeface="Arial Narrow" pitchFamily="34" charset="0"/>
                </a:rPr>
                <a:t> / </a:t>
              </a:r>
              <a:r>
                <a:rPr lang="fr-FR" sz="2000">
                  <a:solidFill>
                    <a:schemeClr val="accent2"/>
                  </a:solidFill>
                  <a:latin typeface="Arial Narrow" pitchFamily="34" charset="0"/>
                </a:rPr>
                <a:t>FS</a:t>
              </a:r>
            </a:p>
          </p:txBody>
        </p:sp>
      </p:grpSp>
      <p:grpSp>
        <p:nvGrpSpPr>
          <p:cNvPr id="978977" name="Group 33"/>
          <p:cNvGrpSpPr>
            <a:grpSpLocks/>
          </p:cNvGrpSpPr>
          <p:nvPr/>
        </p:nvGrpSpPr>
        <p:grpSpPr bwMode="auto">
          <a:xfrm>
            <a:off x="1871663" y="2116138"/>
            <a:ext cx="4498975" cy="304800"/>
            <a:chOff x="1179" y="1333"/>
            <a:chExt cx="2834" cy="192"/>
          </a:xfrm>
        </p:grpSpPr>
        <p:pic>
          <p:nvPicPr>
            <p:cNvPr id="978958" name="Picture 14"/>
            <p:cNvPicPr>
              <a:picLocks noChangeAspect="1" noChangeArrowheads="1"/>
            </p:cNvPicPr>
            <p:nvPr/>
          </p:nvPicPr>
          <p:blipFill>
            <a:blip r:embed="rId6" cstate="print"/>
            <a:srcRect/>
            <a:stretch>
              <a:fillRect/>
            </a:stretch>
          </p:blipFill>
          <p:spPr bwMode="auto">
            <a:xfrm>
              <a:off x="3342" y="1355"/>
              <a:ext cx="671" cy="170"/>
            </a:xfrm>
            <a:prstGeom prst="rect">
              <a:avLst/>
            </a:prstGeom>
            <a:noFill/>
            <a:ln w="9525">
              <a:noFill/>
              <a:miter lim="800000"/>
              <a:headEnd/>
              <a:tailEnd/>
            </a:ln>
            <a:effectLst/>
          </p:spPr>
        </p:pic>
        <p:sp>
          <p:nvSpPr>
            <p:cNvPr id="978964" name="Line 20"/>
            <p:cNvSpPr>
              <a:spLocks noChangeShapeType="1"/>
            </p:cNvSpPr>
            <p:nvPr/>
          </p:nvSpPr>
          <p:spPr bwMode="auto">
            <a:xfrm>
              <a:off x="3047" y="1452"/>
              <a:ext cx="250" cy="2"/>
            </a:xfrm>
            <a:prstGeom prst="line">
              <a:avLst/>
            </a:prstGeom>
            <a:noFill/>
            <a:ln w="12700">
              <a:solidFill>
                <a:schemeClr val="tx1"/>
              </a:solidFill>
              <a:round/>
              <a:headEnd/>
              <a:tailEnd type="triangle" w="lg" len="lg"/>
            </a:ln>
            <a:effectLst/>
          </p:spPr>
          <p:txBody>
            <a:bodyPr/>
            <a:lstStyle/>
            <a:p>
              <a:endParaRPr lang="fr-FR"/>
            </a:p>
          </p:txBody>
        </p:sp>
        <p:sp>
          <p:nvSpPr>
            <p:cNvPr id="978971" name="Text Box 27"/>
            <p:cNvSpPr txBox="1">
              <a:spLocks noChangeArrowheads="1"/>
            </p:cNvSpPr>
            <p:nvPr/>
          </p:nvSpPr>
          <p:spPr bwMode="auto">
            <a:xfrm>
              <a:off x="1179" y="1333"/>
              <a:ext cx="2064" cy="192"/>
            </a:xfrm>
            <a:prstGeom prst="rect">
              <a:avLst/>
            </a:prstGeom>
            <a:noFill/>
            <a:ln w="9525">
              <a:noFill/>
              <a:miter lim="800000"/>
              <a:headEnd/>
              <a:tailEnd/>
            </a:ln>
            <a:effectLst/>
          </p:spPr>
          <p:txBody>
            <a:bodyPr lIns="0" tIns="0" rIns="0" bIns="0">
              <a:spAutoFit/>
            </a:bodyPr>
            <a:lstStyle/>
            <a:p>
              <a:pPr>
                <a:spcBef>
                  <a:spcPct val="50000"/>
                </a:spcBef>
              </a:pPr>
              <a:r>
                <a:rPr lang="fr-FR" sz="2000">
                  <a:latin typeface="Arial Narrow" pitchFamily="34" charset="0"/>
                </a:rPr>
                <a:t>Connecteur NPC </a:t>
              </a:r>
              <a:r>
                <a:rPr lang="fr-FR" sz="2000">
                  <a:solidFill>
                    <a:schemeClr val="hlink"/>
                  </a:solidFill>
                  <a:latin typeface="Arial Narrow" pitchFamily="34" charset="0"/>
                </a:rPr>
                <a:t>SC</a:t>
              </a:r>
              <a:r>
                <a:rPr lang="fr-FR" sz="2000">
                  <a:latin typeface="Arial Narrow" pitchFamily="34" charset="0"/>
                </a:rPr>
                <a:t> </a:t>
              </a:r>
              <a:r>
                <a:rPr lang="fr-FR" sz="2000">
                  <a:solidFill>
                    <a:srgbClr val="FF0000"/>
                  </a:solidFill>
                  <a:latin typeface="Arial Narrow" pitchFamily="34" charset="0"/>
                </a:rPr>
                <a:t>APC</a:t>
              </a:r>
              <a:r>
                <a:rPr lang="fr-FR" sz="2000">
                  <a:latin typeface="Arial Narrow" pitchFamily="34" charset="0"/>
                </a:rPr>
                <a:t> / </a:t>
              </a:r>
              <a:r>
                <a:rPr lang="fr-FR" sz="2000">
                  <a:solidFill>
                    <a:schemeClr val="accent2"/>
                  </a:solidFill>
                  <a:latin typeface="Arial Narrow" pitchFamily="34" charset="0"/>
                </a:rPr>
                <a:t>AS</a:t>
              </a:r>
            </a:p>
          </p:txBody>
        </p:sp>
      </p:grpSp>
      <p:grpSp>
        <p:nvGrpSpPr>
          <p:cNvPr id="978979" name="Group 35"/>
          <p:cNvGrpSpPr>
            <a:grpSpLocks/>
          </p:cNvGrpSpPr>
          <p:nvPr/>
        </p:nvGrpSpPr>
        <p:grpSpPr bwMode="auto">
          <a:xfrm>
            <a:off x="4464050" y="2565400"/>
            <a:ext cx="900113" cy="2520950"/>
            <a:chOff x="2812" y="1616"/>
            <a:chExt cx="567" cy="1588"/>
          </a:xfrm>
        </p:grpSpPr>
        <p:sp>
          <p:nvSpPr>
            <p:cNvPr id="978953" name="Line 9"/>
            <p:cNvSpPr>
              <a:spLocks noChangeShapeType="1"/>
            </p:cNvSpPr>
            <p:nvPr/>
          </p:nvSpPr>
          <p:spPr bwMode="auto">
            <a:xfrm flipH="1">
              <a:off x="2812" y="2410"/>
              <a:ext cx="272" cy="0"/>
            </a:xfrm>
            <a:prstGeom prst="line">
              <a:avLst/>
            </a:prstGeom>
            <a:noFill/>
            <a:ln w="38100">
              <a:solidFill>
                <a:schemeClr val="tx1"/>
              </a:solidFill>
              <a:round/>
              <a:headEnd/>
              <a:tailEnd type="triangle" w="lg" len="lg"/>
            </a:ln>
            <a:effectLst/>
          </p:spPr>
          <p:txBody>
            <a:bodyPr/>
            <a:lstStyle/>
            <a:p>
              <a:endParaRPr lang="fr-FR"/>
            </a:p>
          </p:txBody>
        </p:sp>
        <p:sp>
          <p:nvSpPr>
            <p:cNvPr id="978974" name="AutoShape 30"/>
            <p:cNvSpPr>
              <a:spLocks/>
            </p:cNvSpPr>
            <p:nvPr/>
          </p:nvSpPr>
          <p:spPr bwMode="auto">
            <a:xfrm>
              <a:off x="3084" y="1616"/>
              <a:ext cx="295" cy="1588"/>
            </a:xfrm>
            <a:prstGeom prst="leftBrace">
              <a:avLst>
                <a:gd name="adj1" fmla="val 44859"/>
                <a:gd name="adj2" fmla="val 50000"/>
              </a:avLst>
            </a:prstGeom>
            <a:noFill/>
            <a:ln w="38100">
              <a:solidFill>
                <a:schemeClr val="tx1"/>
              </a:solidFill>
              <a:round/>
              <a:headEnd/>
              <a:tailEnd/>
            </a:ln>
            <a:effectLst/>
          </p:spPr>
          <p:txBody>
            <a:bodyPr lIns="0" tIns="0" rIns="0" bIns="0" anchor="ctr">
              <a:spAutoFit/>
            </a:bodyPr>
            <a:lstStyle/>
            <a:p>
              <a:endParaRPr lang="fr-FR"/>
            </a:p>
          </p:txBody>
        </p:sp>
      </p:grpSp>
      <p:sp>
        <p:nvSpPr>
          <p:cNvPr id="978978" name="Text Box 34"/>
          <p:cNvSpPr txBox="1">
            <a:spLocks noChangeArrowheads="1"/>
          </p:cNvSpPr>
          <p:nvPr/>
        </p:nvSpPr>
        <p:spPr bwMode="auto">
          <a:xfrm>
            <a:off x="5200650" y="4679950"/>
            <a:ext cx="3943350" cy="549275"/>
          </a:xfrm>
          <a:prstGeom prst="rect">
            <a:avLst/>
          </a:prstGeom>
          <a:noFill/>
          <a:ln w="9525">
            <a:noFill/>
            <a:miter lim="800000"/>
            <a:headEnd/>
            <a:tailEnd/>
          </a:ln>
          <a:effectLst/>
        </p:spPr>
        <p:txBody>
          <a:bodyPr lIns="0" tIns="0" rIns="0" bIns="0">
            <a:spAutoFit/>
          </a:bodyPr>
          <a:lstStyle/>
          <a:p>
            <a:pPr>
              <a:spcBef>
                <a:spcPct val="50000"/>
              </a:spcBef>
            </a:pPr>
            <a:r>
              <a:rPr lang="fr-FR">
                <a:solidFill>
                  <a:srgbClr val="FF0000"/>
                </a:solidFill>
                <a:latin typeface="Arial Narrow" pitchFamily="34" charset="0"/>
              </a:rPr>
              <a:t>APC = Férule Angled Polishing Convexe (8°) 	Corps Vert : Monomode</a:t>
            </a:r>
          </a:p>
        </p:txBody>
      </p:sp>
      <p:sp>
        <p:nvSpPr>
          <p:cNvPr id="978980" name="Text Box 36"/>
          <p:cNvSpPr txBox="1">
            <a:spLocks noChangeArrowheads="1"/>
          </p:cNvSpPr>
          <p:nvPr/>
        </p:nvSpPr>
        <p:spPr bwMode="auto">
          <a:xfrm>
            <a:off x="2339975" y="6096000"/>
            <a:ext cx="5219700" cy="304800"/>
          </a:xfrm>
          <a:prstGeom prst="rect">
            <a:avLst/>
          </a:prstGeom>
          <a:noFill/>
          <a:ln w="9525">
            <a:noFill/>
            <a:miter lim="800000"/>
            <a:headEnd/>
            <a:tailEnd/>
          </a:ln>
          <a:effectLst/>
        </p:spPr>
        <p:txBody>
          <a:bodyPr lIns="0" tIns="0" rIns="0" bIns="0">
            <a:spAutoFit/>
          </a:bodyPr>
          <a:lstStyle/>
          <a:p>
            <a:pPr>
              <a:spcBef>
                <a:spcPct val="50000"/>
              </a:spcBef>
            </a:pPr>
            <a:r>
              <a:rPr lang="fr-FR" sz="2000">
                <a:solidFill>
                  <a:schemeClr val="accent2"/>
                </a:solidFill>
                <a:latin typeface="Arial Narrow" pitchFamily="34" charset="0"/>
              </a:rPr>
              <a:t>AS = Cleave en Angle (Angle Splice) - Entonnoir Vert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8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89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89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789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89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89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789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78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52" grpId="0"/>
      <p:bldP spid="978978" grpId="0"/>
      <p:bldP spid="9789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3"/>
          <p:cNvSpPr>
            <a:spLocks noGrp="1"/>
          </p:cNvSpPr>
          <p:nvPr>
            <p:ph type="dt" sz="half" idx="10"/>
          </p:nvPr>
        </p:nvSpPr>
        <p:spPr/>
        <p:txBody>
          <a:bodyPr/>
          <a:lstStyle/>
          <a:p>
            <a:r>
              <a:rPr lang="en-US"/>
              <a:t>© 3M 2007.  All Rights Reserved.</a:t>
            </a:r>
          </a:p>
        </p:txBody>
      </p:sp>
      <p:sp>
        <p:nvSpPr>
          <p:cNvPr id="1100802" name="Rectangle 2"/>
          <p:cNvSpPr>
            <a:spLocks noGrp="1" noChangeArrowheads="1"/>
          </p:cNvSpPr>
          <p:nvPr>
            <p:ph type="title"/>
          </p:nvPr>
        </p:nvSpPr>
        <p:spPr>
          <a:xfrm>
            <a:off x="395288" y="622300"/>
            <a:ext cx="8748712" cy="493713"/>
          </a:xfrm>
        </p:spPr>
        <p:txBody>
          <a:bodyPr/>
          <a:lstStyle/>
          <a:p>
            <a:r>
              <a:rPr lang="en-US"/>
              <a:t>Gamme de connecteurs NPC</a:t>
            </a:r>
          </a:p>
        </p:txBody>
      </p:sp>
      <p:pic>
        <p:nvPicPr>
          <p:cNvPr id="1100810" name="Picture 10"/>
          <p:cNvPicPr>
            <a:picLocks noChangeAspect="1" noChangeArrowheads="1"/>
          </p:cNvPicPr>
          <p:nvPr/>
        </p:nvPicPr>
        <p:blipFill>
          <a:blip r:embed="rId3" cstate="print"/>
          <a:srcRect/>
          <a:stretch>
            <a:fillRect/>
          </a:stretch>
        </p:blipFill>
        <p:spPr bwMode="auto">
          <a:xfrm>
            <a:off x="333375" y="1185863"/>
            <a:ext cx="8477250" cy="4486275"/>
          </a:xfrm>
          <a:prstGeom prst="rect">
            <a:avLst/>
          </a:prstGeom>
          <a:noFill/>
          <a:ln w="3175">
            <a:noFill/>
            <a:miter lim="800000"/>
            <a:headEnd/>
            <a:tailEnd/>
          </a:ln>
          <a:effectLst/>
        </p:spPr>
      </p:pic>
      <p:sp>
        <p:nvSpPr>
          <p:cNvPr id="1100811" name="Text Box 11"/>
          <p:cNvSpPr txBox="1">
            <a:spLocks noChangeArrowheads="1"/>
          </p:cNvSpPr>
          <p:nvPr/>
        </p:nvSpPr>
        <p:spPr bwMode="auto">
          <a:xfrm>
            <a:off x="3240088" y="3721100"/>
            <a:ext cx="5508625" cy="212725"/>
          </a:xfrm>
          <a:prstGeom prst="rect">
            <a:avLst/>
          </a:prstGeom>
          <a:noFill/>
          <a:ln w="3175">
            <a:noFill/>
            <a:miter lim="800000"/>
            <a:headEnd/>
            <a:tailEnd/>
          </a:ln>
          <a:effectLst/>
        </p:spPr>
        <p:txBody>
          <a:bodyPr lIns="0" tIns="0" rIns="0" bIns="0">
            <a:spAutoFit/>
          </a:bodyPr>
          <a:lstStyle/>
          <a:p>
            <a:pPr>
              <a:spcBef>
                <a:spcPct val="50000"/>
              </a:spcBef>
            </a:pPr>
            <a:r>
              <a:rPr lang="fr-FR" sz="1400"/>
              <a:t>Connecteur NPC SC FS monomode 9/125µm cleave droit G652</a:t>
            </a:r>
          </a:p>
        </p:txBody>
      </p:sp>
      <p:sp>
        <p:nvSpPr>
          <p:cNvPr id="1100812" name="Text Box 12"/>
          <p:cNvSpPr txBox="1">
            <a:spLocks noChangeArrowheads="1"/>
          </p:cNvSpPr>
          <p:nvPr/>
        </p:nvSpPr>
        <p:spPr bwMode="auto">
          <a:xfrm>
            <a:off x="3240088" y="2963863"/>
            <a:ext cx="5508625" cy="212725"/>
          </a:xfrm>
          <a:prstGeom prst="rect">
            <a:avLst/>
          </a:prstGeom>
          <a:noFill/>
          <a:ln w="3175">
            <a:noFill/>
            <a:miter lim="800000"/>
            <a:headEnd/>
            <a:tailEnd/>
          </a:ln>
          <a:effectLst/>
        </p:spPr>
        <p:txBody>
          <a:bodyPr lIns="0" tIns="0" rIns="0" bIns="0">
            <a:spAutoFit/>
          </a:bodyPr>
          <a:lstStyle/>
          <a:p>
            <a:pPr>
              <a:spcBef>
                <a:spcPct val="50000"/>
              </a:spcBef>
            </a:pPr>
            <a:r>
              <a:rPr lang="fr-FR" sz="1400"/>
              <a:t>Connecteur NPC SC FS multimode 62,5µm cleave droit OM1</a:t>
            </a:r>
          </a:p>
        </p:txBody>
      </p:sp>
      <p:sp>
        <p:nvSpPr>
          <p:cNvPr id="1100813" name="Text Box 13"/>
          <p:cNvSpPr txBox="1">
            <a:spLocks noChangeArrowheads="1"/>
          </p:cNvSpPr>
          <p:nvPr/>
        </p:nvSpPr>
        <p:spPr bwMode="auto">
          <a:xfrm>
            <a:off x="3240088" y="2133600"/>
            <a:ext cx="5508625" cy="212725"/>
          </a:xfrm>
          <a:prstGeom prst="rect">
            <a:avLst/>
          </a:prstGeom>
          <a:noFill/>
          <a:ln w="3175">
            <a:noFill/>
            <a:miter lim="800000"/>
            <a:headEnd/>
            <a:tailEnd/>
          </a:ln>
          <a:effectLst/>
        </p:spPr>
        <p:txBody>
          <a:bodyPr lIns="0" tIns="0" rIns="0" bIns="0">
            <a:spAutoFit/>
          </a:bodyPr>
          <a:lstStyle/>
          <a:p>
            <a:pPr>
              <a:spcBef>
                <a:spcPct val="50000"/>
              </a:spcBef>
            </a:pPr>
            <a:r>
              <a:rPr lang="fr-FR" sz="1400"/>
              <a:t>Connecteur NPC SC FS multimode 50µm cleave droit OM2</a:t>
            </a:r>
          </a:p>
        </p:txBody>
      </p:sp>
      <p:sp>
        <p:nvSpPr>
          <p:cNvPr id="1100814" name="Text Box 14"/>
          <p:cNvSpPr txBox="1">
            <a:spLocks noChangeArrowheads="1"/>
          </p:cNvSpPr>
          <p:nvPr/>
        </p:nvSpPr>
        <p:spPr bwMode="auto">
          <a:xfrm>
            <a:off x="3240088" y="1341438"/>
            <a:ext cx="5508625" cy="212725"/>
          </a:xfrm>
          <a:prstGeom prst="rect">
            <a:avLst/>
          </a:prstGeom>
          <a:noFill/>
          <a:ln w="3175">
            <a:noFill/>
            <a:miter lim="800000"/>
            <a:headEnd/>
            <a:tailEnd/>
          </a:ln>
          <a:effectLst/>
        </p:spPr>
        <p:txBody>
          <a:bodyPr lIns="0" tIns="0" rIns="0" bIns="0">
            <a:spAutoFit/>
          </a:bodyPr>
          <a:lstStyle/>
          <a:p>
            <a:pPr>
              <a:spcBef>
                <a:spcPct val="50000"/>
              </a:spcBef>
            </a:pPr>
            <a:r>
              <a:rPr lang="fr-FR" sz="1400"/>
              <a:t>Connecteur NPC SC FS multimode 50µm cleave droit OM3</a:t>
            </a:r>
          </a:p>
        </p:txBody>
      </p:sp>
      <p:sp>
        <p:nvSpPr>
          <p:cNvPr id="1100815" name="Text Box 15"/>
          <p:cNvSpPr txBox="1">
            <a:spLocks noChangeArrowheads="1"/>
          </p:cNvSpPr>
          <p:nvPr/>
        </p:nvSpPr>
        <p:spPr bwMode="auto">
          <a:xfrm>
            <a:off x="3240088" y="4548188"/>
            <a:ext cx="5508625" cy="212725"/>
          </a:xfrm>
          <a:prstGeom prst="rect">
            <a:avLst/>
          </a:prstGeom>
          <a:noFill/>
          <a:ln w="3175">
            <a:noFill/>
            <a:miter lim="800000"/>
            <a:headEnd/>
            <a:tailEnd/>
          </a:ln>
          <a:effectLst/>
        </p:spPr>
        <p:txBody>
          <a:bodyPr lIns="0" tIns="0" rIns="0" bIns="0">
            <a:spAutoFit/>
          </a:bodyPr>
          <a:lstStyle/>
          <a:p>
            <a:pPr>
              <a:spcBef>
                <a:spcPct val="50000"/>
              </a:spcBef>
            </a:pPr>
            <a:r>
              <a:rPr lang="fr-FR" sz="1400"/>
              <a:t>Connecteur NPC SC AS monomode 9/125µm cleave en angle G652</a:t>
            </a:r>
          </a:p>
        </p:txBody>
      </p:sp>
      <p:sp>
        <p:nvSpPr>
          <p:cNvPr id="1100816" name="Text Box 16"/>
          <p:cNvSpPr txBox="1">
            <a:spLocks noChangeArrowheads="1"/>
          </p:cNvSpPr>
          <p:nvPr/>
        </p:nvSpPr>
        <p:spPr bwMode="auto">
          <a:xfrm>
            <a:off x="3240088" y="5195888"/>
            <a:ext cx="5508625" cy="212725"/>
          </a:xfrm>
          <a:prstGeom prst="rect">
            <a:avLst/>
          </a:prstGeom>
          <a:noFill/>
          <a:ln w="3175">
            <a:noFill/>
            <a:miter lim="800000"/>
            <a:headEnd/>
            <a:tailEnd/>
          </a:ln>
          <a:effectLst/>
        </p:spPr>
        <p:txBody>
          <a:bodyPr lIns="0" tIns="0" rIns="0" bIns="0">
            <a:spAutoFit/>
          </a:bodyPr>
          <a:lstStyle/>
          <a:p>
            <a:pPr>
              <a:spcBef>
                <a:spcPct val="50000"/>
              </a:spcBef>
            </a:pPr>
            <a:r>
              <a:rPr lang="fr-FR" sz="1400"/>
              <a:t>Connecteur NPC SC FS monomode 9/125µm cleave droit G652</a:t>
            </a:r>
          </a:p>
        </p:txBody>
      </p:sp>
      <p:sp>
        <p:nvSpPr>
          <p:cNvPr id="1100819" name="Text Box 19"/>
          <p:cNvSpPr txBox="1">
            <a:spLocks noChangeArrowheads="1"/>
          </p:cNvSpPr>
          <p:nvPr/>
        </p:nvSpPr>
        <p:spPr bwMode="auto">
          <a:xfrm rot="-1364282">
            <a:off x="563563" y="4868863"/>
            <a:ext cx="2713037" cy="212725"/>
          </a:xfrm>
          <a:prstGeom prst="rect">
            <a:avLst/>
          </a:prstGeom>
          <a:solidFill>
            <a:schemeClr val="bg1">
              <a:alpha val="60001"/>
            </a:schemeClr>
          </a:solidFill>
          <a:ln w="3175">
            <a:noFill/>
            <a:miter lim="800000"/>
            <a:headEnd/>
            <a:tailEnd/>
          </a:ln>
          <a:effectLst/>
        </p:spPr>
        <p:txBody>
          <a:bodyPr lIns="0" tIns="0" rIns="0" bIns="0">
            <a:spAutoFit/>
          </a:bodyPr>
          <a:lstStyle/>
          <a:p>
            <a:pPr algn="ctr">
              <a:spcBef>
                <a:spcPct val="50000"/>
              </a:spcBef>
            </a:pPr>
            <a:r>
              <a:rPr lang="fr-FR" sz="1400"/>
              <a:t>NON DISPONIBLE EN FRANCE</a:t>
            </a:r>
          </a:p>
        </p:txBody>
      </p:sp>
      <p:sp>
        <p:nvSpPr>
          <p:cNvPr id="1100820" name="Rectangle 20"/>
          <p:cNvSpPr>
            <a:spLocks noChangeArrowheads="1"/>
          </p:cNvSpPr>
          <p:nvPr/>
        </p:nvSpPr>
        <p:spPr bwMode="auto">
          <a:xfrm>
            <a:off x="323850" y="4329113"/>
            <a:ext cx="8461375" cy="1331912"/>
          </a:xfrm>
          <a:prstGeom prst="rect">
            <a:avLst/>
          </a:prstGeom>
          <a:noFill/>
          <a:ln w="3175">
            <a:solidFill>
              <a:schemeClr val="tx1"/>
            </a:solidFill>
            <a:miter lim="800000"/>
            <a:headEnd/>
            <a:tailEnd/>
          </a:ln>
          <a:effectLst/>
        </p:spPr>
        <p:txBody>
          <a:bodyPr wrap="none" lIns="0" tIns="0" rIns="0" bIns="0" anchor="ctr">
            <a:spAutoFit/>
          </a:bodyPr>
          <a:lstStyle/>
          <a:p>
            <a:endParaRPr lang="fr-F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4"/>
          <p:cNvSpPr>
            <a:spLocks noGrp="1"/>
          </p:cNvSpPr>
          <p:nvPr>
            <p:ph type="dt" sz="half" idx="10"/>
          </p:nvPr>
        </p:nvSpPr>
        <p:spPr/>
        <p:txBody>
          <a:bodyPr/>
          <a:lstStyle/>
          <a:p>
            <a:r>
              <a:rPr lang="en-US"/>
              <a:t>© 3M 2007.  All Rights Reserved.</a:t>
            </a:r>
          </a:p>
        </p:txBody>
      </p:sp>
      <p:sp>
        <p:nvSpPr>
          <p:cNvPr id="918530" name="Rectangle 2"/>
          <p:cNvSpPr>
            <a:spLocks noGrp="1" noChangeArrowheads="1"/>
          </p:cNvSpPr>
          <p:nvPr>
            <p:ph type="title"/>
          </p:nvPr>
        </p:nvSpPr>
        <p:spPr>
          <a:xfrm>
            <a:off x="539750" y="622300"/>
            <a:ext cx="7924800" cy="493713"/>
          </a:xfrm>
        </p:spPr>
        <p:txBody>
          <a:bodyPr/>
          <a:lstStyle/>
          <a:p>
            <a:r>
              <a:rPr lang="fr-FR"/>
              <a:t>Les points forts de la solution  NPC  </a:t>
            </a:r>
          </a:p>
        </p:txBody>
      </p:sp>
      <p:sp>
        <p:nvSpPr>
          <p:cNvPr id="918531" name="Rectangle 3"/>
          <p:cNvSpPr>
            <a:spLocks noGrp="1" noChangeArrowheads="1"/>
          </p:cNvSpPr>
          <p:nvPr>
            <p:ph type="body" sz="half" idx="1"/>
          </p:nvPr>
        </p:nvSpPr>
        <p:spPr>
          <a:xfrm>
            <a:off x="541338" y="5661025"/>
            <a:ext cx="4175125" cy="468313"/>
          </a:xfrm>
          <a:solidFill>
            <a:schemeClr val="bg1"/>
          </a:solidFill>
          <a:ln/>
        </p:spPr>
        <p:txBody>
          <a:bodyPr/>
          <a:lstStyle/>
          <a:p>
            <a:pPr eaLnBrk="0">
              <a:lnSpc>
                <a:spcPct val="120000"/>
              </a:lnSpc>
              <a:spcBef>
                <a:spcPct val="0"/>
              </a:spcBef>
              <a:buFont typeface="Wingdings" pitchFamily="2" charset="2"/>
              <a:buNone/>
            </a:pPr>
            <a:r>
              <a:rPr lang="fr-FR" sz="2000"/>
              <a:t>• Manchon en entonnoir</a:t>
            </a:r>
          </a:p>
        </p:txBody>
      </p:sp>
      <p:pic>
        <p:nvPicPr>
          <p:cNvPr id="918537" name="Picture 9"/>
          <p:cNvPicPr>
            <a:picLocks noChangeAspect="1" noChangeArrowheads="1"/>
          </p:cNvPicPr>
          <p:nvPr/>
        </p:nvPicPr>
        <p:blipFill>
          <a:blip r:embed="rId3" cstate="print"/>
          <a:srcRect/>
          <a:stretch>
            <a:fillRect/>
          </a:stretch>
        </p:blipFill>
        <p:spPr bwMode="auto">
          <a:xfrm>
            <a:off x="6119813" y="296863"/>
            <a:ext cx="2865437" cy="928687"/>
          </a:xfrm>
          <a:prstGeom prst="rect">
            <a:avLst/>
          </a:prstGeom>
          <a:noFill/>
          <a:ln w="3175">
            <a:noFill/>
            <a:miter lim="800000"/>
            <a:headEnd/>
            <a:tailEnd/>
          </a:ln>
          <a:effectLst/>
        </p:spPr>
      </p:pic>
      <p:sp>
        <p:nvSpPr>
          <p:cNvPr id="918541" name="Rectangle 13"/>
          <p:cNvSpPr>
            <a:spLocks noChangeArrowheads="1"/>
          </p:cNvSpPr>
          <p:nvPr/>
        </p:nvSpPr>
        <p:spPr bwMode="auto">
          <a:xfrm>
            <a:off x="4752975" y="1339850"/>
            <a:ext cx="4248150" cy="1368425"/>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400" b="1">
                <a:latin typeface="Arial Narrow" pitchFamily="34" charset="0"/>
              </a:rPr>
              <a:t>Avantages</a:t>
            </a:r>
          </a:p>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Excellent alignement des cœurs de fibre, </a:t>
            </a:r>
          </a:p>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même en présence d’impuretés</a:t>
            </a:r>
          </a:p>
        </p:txBody>
      </p:sp>
      <p:sp>
        <p:nvSpPr>
          <p:cNvPr id="918540" name="Rectangle 12"/>
          <p:cNvSpPr>
            <a:spLocks noChangeArrowheads="1"/>
          </p:cNvSpPr>
          <p:nvPr/>
        </p:nvSpPr>
        <p:spPr bwMode="auto">
          <a:xfrm>
            <a:off x="542925" y="1339850"/>
            <a:ext cx="4175125" cy="1368425"/>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400" b="1">
                <a:latin typeface="Arial Narrow" pitchFamily="34" charset="0"/>
              </a:rPr>
              <a:t>Caractéristiques</a:t>
            </a:r>
          </a:p>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Elément de connexion en aluminium</a:t>
            </a:r>
          </a:p>
        </p:txBody>
      </p:sp>
      <p:sp>
        <p:nvSpPr>
          <p:cNvPr id="918542" name="Rectangle 14"/>
          <p:cNvSpPr>
            <a:spLocks noChangeArrowheads="1"/>
          </p:cNvSpPr>
          <p:nvPr/>
        </p:nvSpPr>
        <p:spPr bwMode="auto">
          <a:xfrm>
            <a:off x="542925" y="2744788"/>
            <a:ext cx="4175125" cy="504825"/>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Gel d’indice</a:t>
            </a:r>
          </a:p>
        </p:txBody>
      </p:sp>
      <p:sp>
        <p:nvSpPr>
          <p:cNvPr id="918543" name="Rectangle 15"/>
          <p:cNvSpPr>
            <a:spLocks noChangeArrowheads="1"/>
          </p:cNvSpPr>
          <p:nvPr/>
        </p:nvSpPr>
        <p:spPr bwMode="auto">
          <a:xfrm>
            <a:off x="542925" y="3286125"/>
            <a:ext cx="4175125" cy="1368425"/>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Atténuation moyenne</a:t>
            </a:r>
          </a:p>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 en monomode  ≤ 0,3 dB</a:t>
            </a:r>
          </a:p>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 en multimode  ≤ 0,2 dB</a:t>
            </a:r>
          </a:p>
        </p:txBody>
      </p:sp>
      <p:sp>
        <p:nvSpPr>
          <p:cNvPr id="918544" name="Rectangle 16"/>
          <p:cNvSpPr>
            <a:spLocks noChangeArrowheads="1"/>
          </p:cNvSpPr>
          <p:nvPr/>
        </p:nvSpPr>
        <p:spPr bwMode="auto">
          <a:xfrm>
            <a:off x="541338" y="4652963"/>
            <a:ext cx="4175125" cy="468312"/>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Monobloc</a:t>
            </a:r>
          </a:p>
        </p:txBody>
      </p:sp>
      <p:sp>
        <p:nvSpPr>
          <p:cNvPr id="918545" name="Rectangle 17"/>
          <p:cNvSpPr>
            <a:spLocks noChangeArrowheads="1"/>
          </p:cNvSpPr>
          <p:nvPr/>
        </p:nvSpPr>
        <p:spPr bwMode="auto">
          <a:xfrm>
            <a:off x="541338" y="5156200"/>
            <a:ext cx="4175125" cy="468313"/>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Rétention complémentaire du 900µm</a:t>
            </a:r>
          </a:p>
        </p:txBody>
      </p:sp>
      <p:sp>
        <p:nvSpPr>
          <p:cNvPr id="918547" name="Rectangle 19"/>
          <p:cNvSpPr>
            <a:spLocks noChangeArrowheads="1"/>
          </p:cNvSpPr>
          <p:nvPr/>
        </p:nvSpPr>
        <p:spPr bwMode="auto">
          <a:xfrm>
            <a:off x="4752975" y="2744788"/>
            <a:ext cx="4248150" cy="504825"/>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Faible perte d’insertion</a:t>
            </a:r>
          </a:p>
        </p:txBody>
      </p:sp>
      <p:sp>
        <p:nvSpPr>
          <p:cNvPr id="918548" name="Rectangle 20"/>
          <p:cNvSpPr>
            <a:spLocks noChangeArrowheads="1"/>
          </p:cNvSpPr>
          <p:nvPr/>
        </p:nvSpPr>
        <p:spPr bwMode="auto">
          <a:xfrm>
            <a:off x="4752975" y="3286125"/>
            <a:ext cx="4248150" cy="792163"/>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Excellente performance</a:t>
            </a:r>
          </a:p>
        </p:txBody>
      </p:sp>
      <p:sp>
        <p:nvSpPr>
          <p:cNvPr id="918550" name="Rectangle 22"/>
          <p:cNvSpPr>
            <a:spLocks noChangeArrowheads="1"/>
          </p:cNvSpPr>
          <p:nvPr/>
        </p:nvSpPr>
        <p:spPr bwMode="auto">
          <a:xfrm>
            <a:off x="4752975" y="4652963"/>
            <a:ext cx="4248150" cy="468312"/>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Pas de pièce perdue</a:t>
            </a:r>
          </a:p>
        </p:txBody>
      </p:sp>
      <p:sp>
        <p:nvSpPr>
          <p:cNvPr id="918551" name="Rectangle 23"/>
          <p:cNvSpPr>
            <a:spLocks noChangeArrowheads="1"/>
          </p:cNvSpPr>
          <p:nvPr/>
        </p:nvSpPr>
        <p:spPr bwMode="auto">
          <a:xfrm>
            <a:off x="4752975" y="5661025"/>
            <a:ext cx="4248150" cy="468313"/>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Assure un rayon de courbure optimal</a:t>
            </a:r>
          </a:p>
        </p:txBody>
      </p:sp>
      <p:sp>
        <p:nvSpPr>
          <p:cNvPr id="918552" name="Rectangle 24"/>
          <p:cNvSpPr>
            <a:spLocks noChangeArrowheads="1"/>
          </p:cNvSpPr>
          <p:nvPr/>
        </p:nvSpPr>
        <p:spPr bwMode="auto">
          <a:xfrm>
            <a:off x="4752975" y="5156200"/>
            <a:ext cx="4248150" cy="468313"/>
          </a:xfrm>
          <a:prstGeom prst="rect">
            <a:avLst/>
          </a:prstGeom>
          <a:solidFill>
            <a:schemeClr val="bg1"/>
          </a:solidFill>
          <a:ln w="9525">
            <a:noFill/>
            <a:miter lim="800000"/>
            <a:headEnd/>
            <a:tailEnd/>
          </a:ln>
          <a:effectLst/>
        </p:spPr>
        <p:txBody>
          <a:bodyPr lIns="0" tIns="0" rIns="0" bIns="0"/>
          <a:lstStyle/>
          <a:p>
            <a:pPr marL="342900" indent="-342900" eaLnBrk="0">
              <a:lnSpc>
                <a:spcPct val="120000"/>
              </a:lnSpc>
              <a:spcAft>
                <a:spcPct val="15000"/>
              </a:spcAft>
              <a:buClr>
                <a:schemeClr val="hlink"/>
              </a:buClr>
              <a:buFont typeface="Wingdings" pitchFamily="2" charset="2"/>
              <a:buNone/>
            </a:pPr>
            <a:r>
              <a:rPr lang="fr-FR" sz="2000">
                <a:latin typeface="Arial Narrow" pitchFamily="34" charset="0"/>
              </a:rPr>
              <a:t>• Excellente résistance à la traction</a:t>
            </a:r>
          </a:p>
        </p:txBody>
      </p:sp>
      <p:sp>
        <p:nvSpPr>
          <p:cNvPr id="918553" name="Rectangle 25"/>
          <p:cNvSpPr>
            <a:spLocks noChangeArrowheads="1"/>
          </p:cNvSpPr>
          <p:nvPr/>
        </p:nvSpPr>
        <p:spPr bwMode="auto">
          <a:xfrm>
            <a:off x="469900" y="1341438"/>
            <a:ext cx="4176713" cy="4824412"/>
          </a:xfrm>
          <a:prstGeom prst="rect">
            <a:avLst/>
          </a:prstGeom>
          <a:noFill/>
          <a:ln w="3175">
            <a:solidFill>
              <a:schemeClr val="tx1"/>
            </a:solidFill>
            <a:miter lim="800000"/>
            <a:headEnd/>
            <a:tailEnd/>
          </a:ln>
          <a:effectLst/>
        </p:spPr>
        <p:txBody>
          <a:bodyPr wrap="none" lIns="0" tIns="0" rIns="0" bIns="0" anchor="ctr">
            <a:spAutoFit/>
          </a:bodyPr>
          <a:lstStyle/>
          <a:p>
            <a:endParaRPr lang="fr-FR"/>
          </a:p>
        </p:txBody>
      </p:sp>
      <p:sp>
        <p:nvSpPr>
          <p:cNvPr id="918554" name="Rectangle 26"/>
          <p:cNvSpPr>
            <a:spLocks noChangeArrowheads="1"/>
          </p:cNvSpPr>
          <p:nvPr/>
        </p:nvSpPr>
        <p:spPr bwMode="auto">
          <a:xfrm>
            <a:off x="4645025" y="1341438"/>
            <a:ext cx="4176713" cy="4824412"/>
          </a:xfrm>
          <a:prstGeom prst="rect">
            <a:avLst/>
          </a:prstGeom>
          <a:noFill/>
          <a:ln w="3175">
            <a:solidFill>
              <a:schemeClr val="tx1"/>
            </a:solidFill>
            <a:miter lim="800000"/>
            <a:headEnd/>
            <a:tailEnd/>
          </a:ln>
          <a:effectLst/>
        </p:spPr>
        <p:txBody>
          <a:bodyPr wrap="none" lIns="0" tIns="0" rIns="0" bIns="0" anchor="ctr">
            <a:spAutoFit/>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854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91854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1854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500"/>
                                  </p:stCondLst>
                                  <p:childTnLst>
                                    <p:set>
                                      <p:cBhvr>
                                        <p:cTn id="16" dur="1" fill="hold">
                                          <p:stCondLst>
                                            <p:cond delay="0"/>
                                          </p:stCondLst>
                                        </p:cTn>
                                        <p:tgtEl>
                                          <p:spTgt spid="9185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854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500"/>
                                  </p:stCondLst>
                                  <p:childTnLst>
                                    <p:set>
                                      <p:cBhvr>
                                        <p:cTn id="23" dur="1" fill="hold">
                                          <p:stCondLst>
                                            <p:cond delay="0"/>
                                          </p:stCondLst>
                                        </p:cTn>
                                        <p:tgtEl>
                                          <p:spTgt spid="9185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1854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1500"/>
                                  </p:stCondLst>
                                  <p:childTnLst>
                                    <p:set>
                                      <p:cBhvr>
                                        <p:cTn id="30" dur="1" fill="hold">
                                          <p:stCondLst>
                                            <p:cond delay="0"/>
                                          </p:stCondLst>
                                        </p:cTn>
                                        <p:tgtEl>
                                          <p:spTgt spid="9185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854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1500"/>
                                  </p:stCondLst>
                                  <p:childTnLst>
                                    <p:set>
                                      <p:cBhvr>
                                        <p:cTn id="37" dur="1" fill="hold">
                                          <p:stCondLst>
                                            <p:cond delay="0"/>
                                          </p:stCondLst>
                                        </p:cTn>
                                        <p:tgtEl>
                                          <p:spTgt spid="9185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18531">
                                            <p:bg/>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18531">
                                            <p:txEl>
                                              <p:pRg st="0" end="0"/>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1500"/>
                                  </p:stCondLst>
                                  <p:childTnLst>
                                    <p:set>
                                      <p:cBhvr>
                                        <p:cTn id="48" dur="1" fill="hold">
                                          <p:stCondLst>
                                            <p:cond delay="0"/>
                                          </p:stCondLst>
                                        </p:cTn>
                                        <p:tgtEl>
                                          <p:spTgt spid="918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1" grpId="0" build="p" animBg="1"/>
      <p:bldP spid="918541" grpId="0" animBg="1"/>
      <p:bldP spid="918540" grpId="0" animBg="1"/>
      <p:bldP spid="918542" grpId="0" animBg="1"/>
      <p:bldP spid="918543" grpId="0" animBg="1"/>
      <p:bldP spid="918544" grpId="0" animBg="1"/>
      <p:bldP spid="918545" grpId="0" animBg="1"/>
      <p:bldP spid="918547" grpId="0" animBg="1"/>
      <p:bldP spid="918548" grpId="0" animBg="1"/>
      <p:bldP spid="918550" grpId="0" animBg="1"/>
      <p:bldP spid="918551" grpId="0" animBg="1"/>
      <p:bldP spid="9185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en-US"/>
              <a:t>© 3M 2007.  All Rights Reserved.</a:t>
            </a:r>
          </a:p>
        </p:txBody>
      </p:sp>
      <p:sp>
        <p:nvSpPr>
          <p:cNvPr id="914434" name="Rectangle 2"/>
          <p:cNvSpPr>
            <a:spLocks noGrp="1" noChangeArrowheads="1"/>
          </p:cNvSpPr>
          <p:nvPr>
            <p:ph type="title"/>
          </p:nvPr>
        </p:nvSpPr>
        <p:spPr>
          <a:xfrm>
            <a:off x="685800" y="622300"/>
            <a:ext cx="7924800" cy="754063"/>
          </a:xfrm>
        </p:spPr>
        <p:txBody>
          <a:bodyPr/>
          <a:lstStyle/>
          <a:p>
            <a:r>
              <a:rPr lang="fr-FR"/>
              <a:t>Les points forts de la solution  NPC</a:t>
            </a:r>
            <a:br>
              <a:rPr lang="fr-FR"/>
            </a:br>
            <a:r>
              <a:rPr lang="fr-FR" sz="1200"/>
              <a:t/>
            </a:r>
            <a:br>
              <a:rPr lang="fr-FR" sz="1200"/>
            </a:br>
            <a:r>
              <a:rPr lang="fr-FR" sz="2000" b="1"/>
              <a:t>Une réponse unique et adaptée à  toutes les situations terrain</a:t>
            </a:r>
          </a:p>
        </p:txBody>
      </p:sp>
      <p:sp>
        <p:nvSpPr>
          <p:cNvPr id="914436" name="Rectangle 4"/>
          <p:cNvSpPr>
            <a:spLocks noGrp="1" noChangeArrowheads="1"/>
          </p:cNvSpPr>
          <p:nvPr>
            <p:ph type="body" sz="half" idx="1"/>
          </p:nvPr>
        </p:nvSpPr>
        <p:spPr>
          <a:xfrm>
            <a:off x="685800" y="1484313"/>
            <a:ext cx="8207375" cy="4716462"/>
          </a:xfrm>
        </p:spPr>
        <p:txBody>
          <a:bodyPr/>
          <a:lstStyle/>
          <a:p>
            <a:r>
              <a:rPr lang="fr-FR" sz="1800"/>
              <a:t>Connecteur terrain pour montage chez les clients du réseau FTTH</a:t>
            </a:r>
          </a:p>
          <a:p>
            <a:r>
              <a:rPr lang="fr-FR" sz="1800"/>
              <a:t>Le NPC est l’association d’un micro pigtail et d’une épissure mécanique</a:t>
            </a:r>
          </a:p>
          <a:p>
            <a:r>
              <a:rPr lang="fr-FR" sz="1800"/>
              <a:t>Pré-fibré en usine</a:t>
            </a:r>
          </a:p>
          <a:p>
            <a:r>
              <a:rPr lang="fr-FR" sz="1800"/>
              <a:t>Mise en œuvre sans polissage, sans colle avec un outillage simple</a:t>
            </a:r>
          </a:p>
          <a:p>
            <a:r>
              <a:rPr lang="fr-FR" sz="1800"/>
              <a:t>Fibres monomode 9/125µm, multimode 62,5µm (OM1) et 50/125µm (OM2 et OM3) en 250µm et 900µm structure serrée et semi-serrée</a:t>
            </a:r>
          </a:p>
          <a:p>
            <a:r>
              <a:rPr lang="fr-FR" sz="1800"/>
              <a:t>Version PC monomode et multimode</a:t>
            </a:r>
          </a:p>
          <a:p>
            <a:r>
              <a:rPr lang="fr-FR" sz="1800"/>
              <a:t>Version APC monomode en flat cleave (épissure droite) </a:t>
            </a:r>
          </a:p>
          <a:p>
            <a:pPr>
              <a:buFont typeface="Wingdings" pitchFamily="2" charset="2"/>
              <a:buNone/>
            </a:pPr>
            <a:r>
              <a:rPr lang="fr-FR" sz="1800"/>
              <a:t>		RL &gt; 50dB à température ambiante</a:t>
            </a:r>
          </a:p>
          <a:p>
            <a:r>
              <a:rPr lang="fr-FR" sz="1800"/>
              <a:t>Version APC monomode en angle cleave (épissure en angle)</a:t>
            </a:r>
          </a:p>
          <a:p>
            <a:pPr>
              <a:buFont typeface="Wingdings" pitchFamily="2" charset="2"/>
              <a:buNone/>
            </a:pPr>
            <a:r>
              <a:rPr lang="fr-FR" sz="1800"/>
              <a:t>		RL &gt; 55dB entre -40°C et + 70°C</a:t>
            </a:r>
          </a:p>
          <a:p>
            <a:r>
              <a:rPr lang="fr-FR" sz="1800"/>
              <a:t>Outillage robuste, simple, et polyvalent (épissures et connecteurs NPC)</a:t>
            </a:r>
          </a:p>
          <a:p>
            <a:r>
              <a:rPr lang="fr-FR" sz="1800"/>
              <a:t>Mise en œuvre très facile</a:t>
            </a:r>
          </a:p>
        </p:txBody>
      </p:sp>
      <p:pic>
        <p:nvPicPr>
          <p:cNvPr id="914437" name="Picture 5"/>
          <p:cNvPicPr>
            <a:picLocks noChangeAspect="1" noChangeArrowheads="1"/>
          </p:cNvPicPr>
          <p:nvPr/>
        </p:nvPicPr>
        <p:blipFill>
          <a:blip r:embed="rId3" cstate="print"/>
          <a:srcRect/>
          <a:stretch>
            <a:fillRect/>
          </a:stretch>
        </p:blipFill>
        <p:spPr bwMode="auto">
          <a:xfrm>
            <a:off x="7092950" y="368300"/>
            <a:ext cx="1655763" cy="108267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4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44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44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44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44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44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443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1443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14436">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443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1443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1443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dt" sz="half" idx="2"/>
          </p:nvPr>
        </p:nvSpPr>
        <p:spPr/>
        <p:txBody>
          <a:bodyPr/>
          <a:lstStyle/>
          <a:p>
            <a:r>
              <a:rPr lang="en-US"/>
              <a:t>© 3M 2007.  All Rights Reserved.</a:t>
            </a:r>
          </a:p>
        </p:txBody>
      </p:sp>
      <p:sp>
        <p:nvSpPr>
          <p:cNvPr id="980994" name="Rectangle 2"/>
          <p:cNvSpPr>
            <a:spLocks noChangeArrowheads="1"/>
          </p:cNvSpPr>
          <p:nvPr/>
        </p:nvSpPr>
        <p:spPr bwMode="auto">
          <a:xfrm>
            <a:off x="647700" y="3502025"/>
            <a:ext cx="5976938" cy="755650"/>
          </a:xfrm>
          <a:prstGeom prst="rect">
            <a:avLst/>
          </a:prstGeom>
          <a:noFill/>
          <a:ln w="9525">
            <a:noFill/>
            <a:miter lim="800000"/>
            <a:headEnd/>
            <a:tailEnd/>
          </a:ln>
          <a:effectLst/>
        </p:spPr>
        <p:txBody>
          <a:bodyPr lIns="0" tIns="0" rIns="0" bIns="0"/>
          <a:lstStyle/>
          <a:p>
            <a:pPr eaLnBrk="0" hangingPunct="0"/>
            <a:r>
              <a:rPr lang="de-DE" sz="7500">
                <a:solidFill>
                  <a:schemeClr val="bg1"/>
                </a:solidFill>
                <a:latin typeface="Arial Narrow" pitchFamily="34" charset="0"/>
              </a:rPr>
              <a:t>Optimisez</a:t>
            </a:r>
          </a:p>
        </p:txBody>
      </p:sp>
      <p:sp>
        <p:nvSpPr>
          <p:cNvPr id="980995" name="Rectangle 3"/>
          <p:cNvSpPr>
            <a:spLocks noChangeArrowheads="1"/>
          </p:cNvSpPr>
          <p:nvPr/>
        </p:nvSpPr>
        <p:spPr bwMode="auto">
          <a:xfrm>
            <a:off x="2159000" y="4508500"/>
            <a:ext cx="5075238" cy="684213"/>
          </a:xfrm>
          <a:prstGeom prst="rect">
            <a:avLst/>
          </a:prstGeom>
          <a:noFill/>
          <a:ln w="9525">
            <a:noFill/>
            <a:miter lim="800000"/>
            <a:headEnd/>
            <a:tailEnd/>
          </a:ln>
          <a:effectLst/>
        </p:spPr>
        <p:txBody>
          <a:bodyPr lIns="0" tIns="0" rIns="0" bIns="0"/>
          <a:lstStyle/>
          <a:p>
            <a:r>
              <a:rPr lang="de-DE" sz="4000">
                <a:latin typeface="Arial Narrow" pitchFamily="34" charset="0"/>
              </a:rPr>
              <a:t>vos réseaux</a:t>
            </a:r>
          </a:p>
        </p:txBody>
      </p:sp>
      <p:pic>
        <p:nvPicPr>
          <p:cNvPr id="980998" name="Picture 6"/>
          <p:cNvPicPr>
            <a:picLocks noChangeAspect="1" noChangeArrowheads="1"/>
          </p:cNvPicPr>
          <p:nvPr/>
        </p:nvPicPr>
        <p:blipFill>
          <a:blip r:embed="rId3" cstate="print"/>
          <a:srcRect/>
          <a:stretch>
            <a:fillRect/>
          </a:stretch>
        </p:blipFill>
        <p:spPr bwMode="auto">
          <a:xfrm>
            <a:off x="2268538" y="5127625"/>
            <a:ext cx="1990725" cy="971550"/>
          </a:xfrm>
          <a:prstGeom prst="rect">
            <a:avLst/>
          </a:prstGeom>
          <a:noFill/>
          <a:ln w="9525">
            <a:noFill/>
            <a:miter lim="800000"/>
            <a:headEnd/>
            <a:tailEnd/>
          </a:ln>
          <a:effectLst/>
        </p:spPr>
      </p:pic>
      <p:pic>
        <p:nvPicPr>
          <p:cNvPr id="980999" name="Picture 7"/>
          <p:cNvPicPr>
            <a:picLocks noChangeAspect="1" noChangeArrowheads="1"/>
          </p:cNvPicPr>
          <p:nvPr/>
        </p:nvPicPr>
        <p:blipFill>
          <a:blip r:embed="rId4" cstate="print"/>
          <a:srcRect/>
          <a:stretch>
            <a:fillRect/>
          </a:stretch>
        </p:blipFill>
        <p:spPr bwMode="auto">
          <a:xfrm>
            <a:off x="4535488" y="5121275"/>
            <a:ext cx="2009775" cy="981075"/>
          </a:xfrm>
          <a:prstGeom prst="rect">
            <a:avLst/>
          </a:prstGeom>
          <a:noFill/>
          <a:ln w="9525">
            <a:noFill/>
            <a:miter lim="800000"/>
            <a:headEnd/>
            <a:tailEnd/>
          </a:ln>
          <a:effectLst/>
        </p:spPr>
      </p:pic>
      <p:sp>
        <p:nvSpPr>
          <p:cNvPr id="981000" name="Rectangle 8"/>
          <p:cNvSpPr>
            <a:spLocks noChangeArrowheads="1"/>
          </p:cNvSpPr>
          <p:nvPr/>
        </p:nvSpPr>
        <p:spPr bwMode="auto">
          <a:xfrm>
            <a:off x="684213" y="584200"/>
            <a:ext cx="8459787" cy="1008063"/>
          </a:xfrm>
          <a:prstGeom prst="rect">
            <a:avLst/>
          </a:prstGeom>
          <a:noFill/>
          <a:ln w="9525">
            <a:noFill/>
            <a:miter lim="800000"/>
            <a:headEnd/>
            <a:tailEnd/>
          </a:ln>
          <a:effectLst/>
        </p:spPr>
        <p:txBody>
          <a:bodyPr lIns="0" tIns="0" rIns="0" bIns="0"/>
          <a:lstStyle/>
          <a:p>
            <a:pPr marL="812800" indent="-812800">
              <a:lnSpc>
                <a:spcPct val="85000"/>
              </a:lnSpc>
            </a:pPr>
            <a:r>
              <a:rPr lang="en-US" sz="3600">
                <a:latin typeface="Times New Roman" pitchFamily="18" charset="0"/>
              </a:rPr>
              <a:t>III</a:t>
            </a:r>
            <a:r>
              <a:rPr lang="en-US" sz="3600">
                <a:latin typeface="Arial Narrow" pitchFamily="34" charset="0"/>
              </a:rPr>
              <a:t>.</a:t>
            </a:r>
            <a:r>
              <a:rPr lang="en-US" sz="3600">
                <a:solidFill>
                  <a:schemeClr val="hlink"/>
                </a:solidFill>
                <a:latin typeface="Arial Narrow" pitchFamily="34" charset="0"/>
              </a:rPr>
              <a:t> </a:t>
            </a:r>
            <a:r>
              <a:rPr lang="en-US" sz="3600" i="1">
                <a:solidFill>
                  <a:schemeClr val="hlink"/>
                </a:solidFill>
                <a:latin typeface="Arial Narrow" pitchFamily="34" charset="0"/>
              </a:rPr>
              <a:t>Mise en oeuvre du connecteur NPC FS</a:t>
            </a:r>
            <a:br>
              <a:rPr lang="en-US" sz="3600" i="1">
                <a:solidFill>
                  <a:schemeClr val="hlink"/>
                </a:solidFill>
                <a:latin typeface="Arial Narrow" pitchFamily="34" charset="0"/>
              </a:rPr>
            </a:br>
            <a:r>
              <a:rPr lang="fr-FR" sz="3600" i="1">
                <a:solidFill>
                  <a:schemeClr val="hlink"/>
                </a:solidFill>
                <a:latin typeface="Arial Narrow" pitchFamily="34" charset="0"/>
              </a:rPr>
              <a:t>	(Flat Splice)</a:t>
            </a:r>
          </a:p>
        </p:txBody>
      </p:sp>
      <p:pic>
        <p:nvPicPr>
          <p:cNvPr id="981002" name="Picture 10"/>
          <p:cNvPicPr>
            <a:picLocks noChangeAspect="1" noChangeArrowheads="1"/>
          </p:cNvPicPr>
          <p:nvPr/>
        </p:nvPicPr>
        <p:blipFill>
          <a:blip r:embed="rId5" cstate="print"/>
          <a:srcRect/>
          <a:stretch>
            <a:fillRect/>
          </a:stretch>
        </p:blipFill>
        <p:spPr bwMode="auto">
          <a:xfrm>
            <a:off x="2376488" y="6129338"/>
            <a:ext cx="2016125" cy="547687"/>
          </a:xfrm>
          <a:prstGeom prst="rect">
            <a:avLst/>
          </a:prstGeom>
          <a:noFill/>
          <a:ln w="3175">
            <a:noFill/>
            <a:miter lim="800000"/>
            <a:headEnd/>
            <a:tailEnd/>
          </a:ln>
          <a:effectLst/>
        </p:spPr>
      </p:pic>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3M Titel head"/>
</p:tagLst>
</file>

<file path=ppt/theme/theme1.xml><?xml version="1.0" encoding="utf-8"?>
<a:theme xmlns:a="http://schemas.openxmlformats.org/drawingml/2006/main" name="2006.11.12 Helget">
  <a:themeElements>
    <a:clrScheme name="2006.11.12 Helget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fontScheme name="2006.11.12 Helget">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006.11.12 Helg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6.11.12 Helg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6.11.12 Helg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6.11.12 Helg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6.11.12 Helg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6.11.12 Helg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6.11.12 Helg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6.11.12 Helg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6.11.12 Helg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6.11.12 Helg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6.11.12 Helg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6.11.12 Helg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6.11.12 Helget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2006.11.12 Helget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2006.11.12 Helget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4647</TotalTime>
  <Words>2109</Words>
  <Application>Microsoft Office PowerPoint</Application>
  <PresentationFormat>Affichage à l'écran (4:3)</PresentationFormat>
  <Paragraphs>350</Paragraphs>
  <Slides>38</Slides>
  <Notes>35</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2006.11.12 Helget</vt:lpstr>
      <vt:lpstr>NPC SC FS – Cleave Droit</vt:lpstr>
      <vt:lpstr>Principe</vt:lpstr>
      <vt:lpstr>Description du connecteur NPC (No Polish Connector)</vt:lpstr>
      <vt:lpstr>Fonctionnement du connecteur NPC</vt:lpstr>
      <vt:lpstr>Désignation du connecteur NPC (No Polish Connector)</vt:lpstr>
      <vt:lpstr>Gamme de connecteurs NPC</vt:lpstr>
      <vt:lpstr>Les points forts de la solution  NPC  </vt:lpstr>
      <vt:lpstr>Les points forts de la solution  NPC  Une réponse unique et adaptée à  toutes les situations terrain</vt:lpstr>
      <vt:lpstr>Diapositive 9</vt:lpstr>
      <vt:lpstr>Diapositive 10</vt:lpstr>
      <vt:lpstr>Outillage de mise en oeuvre nécessaire</vt:lpstr>
      <vt:lpstr>Diapositive 12</vt:lpstr>
      <vt:lpstr>Outillage de mise en oeuvre : Présentation de la Cliveuse</vt:lpstr>
      <vt:lpstr>Outillage de mise en oeuvre : Présentation de la Cliveuse</vt:lpstr>
      <vt:lpstr>Outillage de mise en oeuvre :  Présentation de l’outil de sertissage</vt:lpstr>
      <vt:lpstr>Outillage de mise en oeuvre :  Présentation de l’outil d’insertion</vt:lpstr>
      <vt:lpstr>Cliveuse</vt:lpstr>
      <vt:lpstr>Mise en oeuvre</vt:lpstr>
      <vt:lpstr>Mise en oeuvre</vt:lpstr>
      <vt:lpstr>Mise en oeuvre</vt:lpstr>
      <vt:lpstr>Mise en oeuvre</vt:lpstr>
      <vt:lpstr>Mise en oeuvre</vt:lpstr>
      <vt:lpstr>Mise en oeuvre</vt:lpstr>
      <vt:lpstr>Mise en oeuvre</vt:lpstr>
      <vt:lpstr>Préparation de la Fibre</vt:lpstr>
      <vt:lpstr>Clivage de la Fibre</vt:lpstr>
      <vt:lpstr>Mise en oeuvre (Toutes fibres)</vt:lpstr>
      <vt:lpstr>Mise en oeuvre (Toutes fibres)</vt:lpstr>
      <vt:lpstr>Mise en oeuvre (Toutes fibres)</vt:lpstr>
      <vt:lpstr>Mise en oeuvre (Toutes fibres)</vt:lpstr>
      <vt:lpstr>Mise en oeuvre (Toutes fibres)</vt:lpstr>
      <vt:lpstr>Mise en oeuvre (Toutes fibres)</vt:lpstr>
      <vt:lpstr>Mise en oeuvre (Toutes fibres)</vt:lpstr>
      <vt:lpstr>Mise en oeuvre (Toutes fibres)</vt:lpstr>
      <vt:lpstr>Mise en oeuvre (Toutes fibres)</vt:lpstr>
      <vt:lpstr>Mise en oeuvre (Toutes fibres)</vt:lpstr>
      <vt:lpstr>Mise en oeuvre (Toutes fibres)</vt:lpstr>
      <vt:lpstr>FIN</vt:lpstr>
    </vt:vector>
  </TitlesOfParts>
  <Company>360° Design Wolfgang Wiest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 Marken</dc:title>
  <dc:creator>Dominique Sanitas</dc:creator>
  <cp:lastModifiedBy>FR501388</cp:lastModifiedBy>
  <cp:revision>270</cp:revision>
  <cp:lastPrinted>2006-11-20T19:27:20Z</cp:lastPrinted>
  <dcterms:modified xsi:type="dcterms:W3CDTF">2014-09-15T14:29:06Z</dcterms:modified>
</cp:coreProperties>
</file>